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051" r:id="rId2"/>
    <p:sldId id="1052" r:id="rId3"/>
    <p:sldId id="1053" r:id="rId4"/>
    <p:sldId id="1191" r:id="rId5"/>
    <p:sldId id="1152" r:id="rId6"/>
    <p:sldId id="1153" r:id="rId7"/>
    <p:sldId id="1063" r:id="rId8"/>
    <p:sldId id="1120" r:id="rId9"/>
    <p:sldId id="111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2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698975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E17670D7-C1B2-4F55-AEDE-4CE4726E36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5557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BE65836B-1148-4D17-AFE6-539AA3AA52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5402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09600" y="6453337"/>
            <a:ext cx="10972800" cy="28037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ClrTx/>
              <a:buFont typeface="+mj-lt"/>
              <a:buNone/>
              <a:tabLst>
                <a:tab pos="176213" algn="l"/>
              </a:tabLs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609600" y="6165850"/>
            <a:ext cx="10972800" cy="287486"/>
          </a:xfrm>
        </p:spPr>
        <p:txBody>
          <a:bodyPr anchor="b">
            <a:noAutofit/>
          </a:bodyPr>
          <a:lstStyle>
            <a:lvl1pPr marL="0" indent="0" algn="l">
              <a:spcAft>
                <a:spcPts val="0"/>
              </a:spcAft>
              <a:buNone/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11567584" y="6492876"/>
            <a:ext cx="62653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7D7E7B"/>
                </a:solidFill>
              </a:defRPr>
            </a:lvl1pPr>
          </a:lstStyle>
          <a:p>
            <a:fld id="{94B17C22-D877-7E45-959C-8E04C1A37686}" type="slidenum">
              <a:rPr lang="en-GB">
                <a:latin typeface="Calibri"/>
              </a:rPr>
              <a:pPr/>
              <a:t>‹#›</a:t>
            </a:fld>
            <a:endParaRPr lang="en-GB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077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51436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554914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52A592A-51D4-467B-830B-AD18A5A51B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24052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05158196-2384-46F8-BC33-164F1201A8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82742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F6E1FF80-3E0B-49F5-88F1-050040030C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6490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25AE2CCF-33D6-49CF-9D0F-C8D9F1947C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0303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DC2E3ED-16EC-4B8C-A6F0-A5BAC170BE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50883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1DBD66F7-C6F4-448E-A460-CC767542C4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5207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70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pitchFamily="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" charset="0"/>
          <a:ea typeface="MS PGothic" pitchFamily="34" charset="-128"/>
          <a:cs typeface="ＭＳ Ｐゴシック" pitchFamily="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" charset="0"/>
          <a:ea typeface="MS PGothic" pitchFamily="34" charset="-128"/>
          <a:cs typeface="ＭＳ Ｐゴシック" pitchFamily="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" charset="0"/>
          <a:ea typeface="MS PGothic" pitchFamily="34" charset="-128"/>
          <a:cs typeface="ＭＳ Ｐゴシック" pitchFamily="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" charset="0"/>
          <a:ea typeface="MS PGothic" pitchFamily="34" charset="-128"/>
          <a:cs typeface="ＭＳ Ｐゴシック" pitchFamily="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" charset="0"/>
          <a:ea typeface="ＭＳ Ｐゴシック" pitchFamily="1" charset="-128"/>
          <a:cs typeface="ＭＳ Ｐゴシック" pitchFamily="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" charset="0"/>
          <a:ea typeface="ＭＳ Ｐゴシック" pitchFamily="1" charset="-128"/>
          <a:cs typeface="ＭＳ Ｐゴシック" pitchFamily="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" charset="0"/>
          <a:ea typeface="ＭＳ Ｐゴシック" pitchFamily="1" charset="-128"/>
          <a:cs typeface="ＭＳ Ｐゴシック" pitchFamily="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MS PGothic" pitchFamily="34" charset="-128"/>
          <a:cs typeface="ＭＳ Ｐゴシック" pitchFamily="1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>
          <a:xfrm>
            <a:off x="2819400" y="304800"/>
            <a:ext cx="7010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pitchFamily="34" charset="0"/>
              </a:rPr>
              <a:t>Choosing Antipsychotics 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4294967295"/>
          </p:nvPr>
        </p:nvSpPr>
        <p:spPr>
          <a:xfrm>
            <a:off x="1981200" y="1447801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Calibri" pitchFamily="34" charset="0"/>
              </a:rPr>
              <a:t>Preference given to medications with data available</a:t>
            </a:r>
          </a:p>
          <a:p>
            <a:pPr eaLnBrk="1" hangingPunct="1"/>
            <a:r>
              <a:rPr lang="en-US" sz="2800" dirty="0">
                <a:latin typeface="Calibri" pitchFamily="34" charset="0"/>
              </a:rPr>
              <a:t>Consider the use of long-acting formulations of antipsychotics for maintenance treatment for all subjects</a:t>
            </a:r>
          </a:p>
          <a:p>
            <a:pPr eaLnBrk="1" hangingPunct="1"/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>
          <a:xfrm>
            <a:off x="1676400" y="533400"/>
            <a:ext cx="89916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pitchFamily="34" charset="0"/>
              </a:rPr>
              <a:t>Available Medications With Data From Contemporary Studies With First Episode Or Adolescent Populations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>
          <a:xfrm>
            <a:off x="2209800" y="2209800"/>
            <a:ext cx="8001000" cy="3048000"/>
          </a:xfrm>
        </p:spPr>
        <p:txBody>
          <a:bodyPr/>
          <a:lstStyle/>
          <a:p>
            <a:pPr eaLnBrk="1" hangingPunct="1"/>
            <a:r>
              <a:rPr lang="en-US" sz="2800" dirty="0" err="1">
                <a:latin typeface="Calibri" pitchFamily="34" charset="0"/>
                <a:cs typeface="Calibri" pitchFamily="34" charset="0"/>
              </a:rPr>
              <a:t>Aripiprazole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, chlorpromazine,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clozapine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, haloperidol,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olanzapine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quetiapine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risperidone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800" dirty="0" err="1">
                <a:latin typeface="Calibri" pitchFamily="34" charset="0"/>
                <a:cs typeface="Calibri" pitchFamily="34" charset="0"/>
              </a:rPr>
              <a:t>ziprasidone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US" sz="2800" dirty="0">
                <a:latin typeface="Calibri" pitchFamily="34" charset="0"/>
                <a:cs typeface="Calibri" pitchFamily="34" charset="0"/>
              </a:rPr>
              <a:t>Data are available for oral and long-acting formulations of risperidone 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>
          <a:xfrm>
            <a:off x="2971800" y="274638"/>
            <a:ext cx="70104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pitchFamily="34" charset="0"/>
              </a:rPr>
              <a:t>Medications to Try First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>
          <a:xfrm>
            <a:off x="1981200" y="1493838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Calibri" pitchFamily="34" charset="0"/>
              </a:rPr>
              <a:t>Guidelines differ but there is general agreement that olanzapine and </a:t>
            </a:r>
            <a:r>
              <a:rPr lang="en-US" sz="2800" dirty="0" err="1">
                <a:latin typeface="Calibri" pitchFamily="34" charset="0"/>
              </a:rPr>
              <a:t>clozapine</a:t>
            </a:r>
            <a:r>
              <a:rPr lang="en-US" sz="2800" dirty="0">
                <a:latin typeface="Calibri" pitchFamily="34" charset="0"/>
              </a:rPr>
              <a:t> should not be first line agents due to their side effect profiles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Calibri" pitchFamily="34" charset="0"/>
              </a:rPr>
              <a:t>For RAISE-ETP, we also decided that chlorpromazine  and haloperidol should be second line agents due to side effects and, for haloperidol, questions about maintenance efficacy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Calibri" pitchFamily="34" charset="0"/>
              </a:rPr>
              <a:t>RAISE-ETP first line agents were the remaining medications with relevant data: aripiprazole, quetiapine, risperidone, ziprasidone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Calibri" pitchFamily="34" charset="0"/>
              </a:rPr>
              <a:t>Note: Paliperidone does not have first episode dosing data but is closely related to risperidone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4E5C2-EC1C-4691-ACE2-4CF0010E4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-228600"/>
            <a:ext cx="8229600" cy="1143000"/>
          </a:xfrm>
        </p:spPr>
        <p:txBody>
          <a:bodyPr/>
          <a:lstStyle/>
          <a:p>
            <a:r>
              <a:rPr lang="en-US" dirty="0"/>
              <a:t>First-Line Antipsychotics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BA86AC8-9C88-4766-A0E1-D9EE6FBDCF4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756920"/>
          <a:ext cx="8229600" cy="594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72485449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55328469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7903380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Medication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385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aripiprazole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Favorable metabolic profile; may have better efficacy for depression and negative symptoms; has long-acting formulations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Higher risk of akathisia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559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quetiapine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Sedative effects may be useful in acute treatment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Higher risk for metabolic side effects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493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risperidone/paliperidone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Has the most data from first episode studies; has less metabolic effects than quetiapine but more than aripiprazole and; has long acting formulations that can last up to 3 months between injections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Causes hyperprolactinemia</a:t>
                      </a:r>
                    </a:p>
                    <a:p>
                      <a:r>
                        <a:rPr lang="en-US" dirty="0"/>
                        <a:t>No direct paliperidone first episode studies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174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ziprasidone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Favorable metabolic profile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BID dosing and need to take with food can be a barrier to patient compliance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25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69972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>
          <a:xfrm>
            <a:off x="1600200" y="228600"/>
            <a:ext cx="8991600" cy="1143000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Calibri" pitchFamily="34" charset="0"/>
              </a:rPr>
              <a:t>What If a Patient Comes to the Program on a Non-Preferred Antipsychotic?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>
          <a:xfrm>
            <a:off x="1981200" y="1646238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Calibri" pitchFamily="34" charset="0"/>
              </a:rPr>
              <a:t>Your patient and you need to carefully evaluate the potential advantages and disadvantages of switching antipsychotics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Calibri" pitchFamily="34" charset="0"/>
              </a:rPr>
              <a:t>Some important points for the discussion: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Switching always has some relapse risk but globally FE patients are very treatment responsive and all studied antipsychotic has the same efficacy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It is important to consider both the patient’s psychiatric and medical status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dirty="0">
                <a:latin typeface="Calibri" pitchFamily="34" charset="0"/>
              </a:rPr>
              <a:t>Patients may have good psychiatric symptom control but abnormal metabolic parameters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latin typeface="Calibri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04592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>
          <a:xfrm>
            <a:off x="1600200" y="228600"/>
            <a:ext cx="89916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Calibri" pitchFamily="34" charset="0"/>
              </a:rPr>
              <a:t>What If a Patient Comes to the Program on Multiple Medications?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>
          <a:xfrm>
            <a:off x="1600200" y="1646238"/>
            <a:ext cx="8229600" cy="4525963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In RAISE-ETP, many patients came to the program taking medications without a clear history of an indication for some of the medications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You need to carefully evaluate the indications for all prescribed medications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latin typeface="Calibri" pitchFamily="34" charset="0"/>
              </a:rPr>
              <a:t>For medications without a clear indication, your patient and you need to evaluate the potential benefits and risk of discontinuing these medications without clear indications</a:t>
            </a:r>
          </a:p>
          <a:p>
            <a:pPr marL="1200150" lvl="2" indent="-342900" eaLnBrk="1" hangingPunct="1">
              <a:lnSpc>
                <a:spcPct val="90000"/>
              </a:lnSpc>
            </a:pPr>
            <a:endParaRPr lang="en-US" dirty="0">
              <a:latin typeface="Calibri" pitchFamily="34" charset="0"/>
            </a:endParaRPr>
          </a:p>
          <a:p>
            <a:pPr marL="857250" lvl="2" indent="0" eaLnBrk="1" hangingPunct="1">
              <a:lnSpc>
                <a:spcPct val="90000"/>
              </a:lnSpc>
              <a:buNone/>
            </a:pPr>
            <a:endParaRPr lang="en-US" dirty="0">
              <a:latin typeface="Calibri" pitchFamily="34" charset="0"/>
            </a:endParaRPr>
          </a:p>
          <a:p>
            <a:pPr marL="857250" lvl="2" indent="0" eaLnBrk="1" hangingPunct="1">
              <a:lnSpc>
                <a:spcPct val="90000"/>
              </a:lnSpc>
              <a:buNone/>
            </a:pPr>
            <a:endParaRPr lang="en-US" dirty="0">
              <a:latin typeface="Calibri" pitchFamily="34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>
              <a:latin typeface="Calibri" pitchFamily="34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>
              <a:latin typeface="Calibri" pitchFamily="34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>
              <a:latin typeface="Calibri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dirty="0">
              <a:latin typeface="Calibri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60783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>
          <a:xfrm>
            <a:off x="2590800" y="304800"/>
            <a:ext cx="7010400" cy="1143000"/>
          </a:xfrm>
        </p:spPr>
        <p:txBody>
          <a:bodyPr/>
          <a:lstStyle/>
          <a:p>
            <a:pPr eaLnBrk="1" hangingPunct="1"/>
            <a:r>
              <a:rPr lang="en-US" dirty="0" err="1">
                <a:latin typeface="Calibri" pitchFamily="34" charset="0"/>
              </a:rPr>
              <a:t>Clozapine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6627" name="Rectangle 3"/>
          <p:cNvSpPr>
            <a:spLocks noGrp="1"/>
          </p:cNvSpPr>
          <p:nvPr>
            <p:ph type="body" idx="4294967295"/>
          </p:nvPr>
        </p:nvSpPr>
        <p:spPr>
          <a:xfrm>
            <a:off x="1981200" y="1524001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Calibri" pitchFamily="34" charset="0"/>
              </a:rPr>
              <a:t>Clozapine should be considered for patients who have persistent positive symptoms after trials of two antipsychotics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err="1">
                <a:latin typeface="Calibri" pitchFamily="34" charset="0"/>
              </a:rPr>
              <a:t>Clozapine</a:t>
            </a:r>
            <a:r>
              <a:rPr lang="en-US" dirty="0">
                <a:latin typeface="Calibri" pitchFamily="34" charset="0"/>
              </a:rPr>
              <a:t> should be considered at earlier treatment stages for patents with persistent suicidal ideation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latin typeface="Calibri" pitchFamily="34" charset="0"/>
              </a:rPr>
              <a:t>There are no data available specific for first episode patients with persistent positive symptoms after an adequate trial of clozapine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latin typeface="Calibri" pitchFamily="34" charset="0"/>
              </a:rPr>
              <a:t>Clinicians should base their decisions for these patients on data from studies of patients with treatment-resistant schizophrenia 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/>
          <a:lstStyle/>
          <a:p>
            <a:r>
              <a:rPr lang="en-US" dirty="0"/>
              <a:t>Side Effect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47801"/>
            <a:ext cx="8229600" cy="4525963"/>
          </a:xfrm>
        </p:spPr>
        <p:txBody>
          <a:bodyPr/>
          <a:lstStyle/>
          <a:p>
            <a:r>
              <a:rPr lang="en-US" sz="2800" dirty="0"/>
              <a:t>Dose reduction is the first line treatment if this is clinically possible</a:t>
            </a:r>
          </a:p>
          <a:p>
            <a:pPr lvl="1"/>
            <a:r>
              <a:rPr lang="en-US" dirty="0"/>
              <a:t>The fact that low doses are effective with first episode patients makes this often a feasible option</a:t>
            </a:r>
          </a:p>
          <a:p>
            <a:r>
              <a:rPr lang="en-US" sz="2800" dirty="0"/>
              <a:t>If dose reduction is not possible, consider the relative risks and benefits of switching antipsychotics versus adding side effect medications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1143000"/>
          </a:xfrm>
        </p:spPr>
        <p:txBody>
          <a:bodyPr/>
          <a:lstStyle/>
          <a:p>
            <a:r>
              <a:rPr lang="en-US" dirty="0"/>
              <a:t>Recommended Laboratory Testing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70038"/>
            <a:ext cx="8229600" cy="4525963"/>
          </a:xfrm>
        </p:spPr>
        <p:txBody>
          <a:bodyPr/>
          <a:lstStyle/>
          <a:p>
            <a:pPr lvl="0"/>
            <a:r>
              <a:rPr lang="en-US" sz="2800" dirty="0"/>
              <a:t>Testing depends upon the patient’s medical status</a:t>
            </a:r>
          </a:p>
          <a:p>
            <a:pPr lvl="0"/>
            <a:r>
              <a:rPr lang="en-US" sz="2800" dirty="0"/>
              <a:t>For patients without a known medical issue, standard lab testing (lipid and glucose metabolism measures at a minimum) occurs when starting a new antipsychotic; 3 months after </a:t>
            </a:r>
            <a:r>
              <a:rPr lang="en-US" sz="2800"/>
              <a:t>starting the antipsychotic </a:t>
            </a:r>
            <a:r>
              <a:rPr lang="en-US" sz="2800" dirty="0"/>
              <a:t>and then annually for patients with no identified abnormalities. This schedule is modified (either in frequency or tests needed) if patients develop abnormalities  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600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MS PGothic</vt:lpstr>
      <vt:lpstr>MS PGothic</vt:lpstr>
      <vt:lpstr>Arial</vt:lpstr>
      <vt:lpstr>Calibri</vt:lpstr>
      <vt:lpstr>Wingdings</vt:lpstr>
      <vt:lpstr>1_Office Theme</vt:lpstr>
      <vt:lpstr>Choosing Antipsychotics </vt:lpstr>
      <vt:lpstr>Available Medications With Data From Contemporary Studies With First Episode Or Adolescent Populations</vt:lpstr>
      <vt:lpstr>Medications to Try First</vt:lpstr>
      <vt:lpstr>First-Line Antipsychotics</vt:lpstr>
      <vt:lpstr>What If a Patient Comes to the Program on a Non-Preferred Antipsychotic?</vt:lpstr>
      <vt:lpstr>What If a Patient Comes to the Program on Multiple Medications?</vt:lpstr>
      <vt:lpstr>Clozapine</vt:lpstr>
      <vt:lpstr>Side Effect Management</vt:lpstr>
      <vt:lpstr>Recommended Laboratory Testing 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Antipsychotics</dc:title>
  <dc:creator>Delbert Robinson</dc:creator>
  <cp:lastModifiedBy>Laura Grennan</cp:lastModifiedBy>
  <cp:revision>2</cp:revision>
  <dcterms:created xsi:type="dcterms:W3CDTF">2019-10-14T15:32:27Z</dcterms:created>
  <dcterms:modified xsi:type="dcterms:W3CDTF">2019-11-15T16:13:51Z</dcterms:modified>
</cp:coreProperties>
</file>