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handoutMasterIdLst>
    <p:handoutMasterId r:id="rId47"/>
  </p:handoutMasterIdLst>
  <p:sldIdLst>
    <p:sldId id="259" r:id="rId2"/>
    <p:sldId id="350" r:id="rId3"/>
    <p:sldId id="433" r:id="rId4"/>
    <p:sldId id="357" r:id="rId5"/>
    <p:sldId id="298" r:id="rId6"/>
    <p:sldId id="435" r:id="rId7"/>
    <p:sldId id="386" r:id="rId8"/>
    <p:sldId id="434" r:id="rId9"/>
    <p:sldId id="387" r:id="rId10"/>
    <p:sldId id="389" r:id="rId11"/>
    <p:sldId id="390" r:id="rId12"/>
    <p:sldId id="391" r:id="rId13"/>
    <p:sldId id="436" r:id="rId14"/>
    <p:sldId id="308" r:id="rId15"/>
    <p:sldId id="393" r:id="rId16"/>
    <p:sldId id="395" r:id="rId17"/>
    <p:sldId id="396" r:id="rId18"/>
    <p:sldId id="397" r:id="rId19"/>
    <p:sldId id="399" r:id="rId20"/>
    <p:sldId id="400" r:id="rId21"/>
    <p:sldId id="320" r:id="rId22"/>
    <p:sldId id="401" r:id="rId23"/>
    <p:sldId id="402" r:id="rId24"/>
    <p:sldId id="321" r:id="rId25"/>
    <p:sldId id="403" r:id="rId26"/>
    <p:sldId id="404" r:id="rId27"/>
    <p:sldId id="405" r:id="rId28"/>
    <p:sldId id="406" r:id="rId29"/>
    <p:sldId id="407" r:id="rId30"/>
    <p:sldId id="408" r:id="rId31"/>
    <p:sldId id="409" r:id="rId32"/>
    <p:sldId id="329" r:id="rId33"/>
    <p:sldId id="410" r:id="rId34"/>
    <p:sldId id="431" r:id="rId35"/>
    <p:sldId id="432" r:id="rId36"/>
    <p:sldId id="333" r:id="rId37"/>
    <p:sldId id="412" r:id="rId38"/>
    <p:sldId id="335" r:id="rId39"/>
    <p:sldId id="413" r:id="rId40"/>
    <p:sldId id="414" r:id="rId41"/>
    <p:sldId id="415" r:id="rId42"/>
    <p:sldId id="430" r:id="rId43"/>
    <p:sldId id="429" r:id="rId44"/>
    <p:sldId id="421"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756"/>
    <p:restoredTop sz="93118"/>
  </p:normalViewPr>
  <p:slideViewPr>
    <p:cSldViewPr>
      <p:cViewPr varScale="1">
        <p:scale>
          <a:sx n="107" d="100"/>
          <a:sy n="107" d="100"/>
        </p:scale>
        <p:origin x="2070" y="108"/>
      </p:cViewPr>
      <p:guideLst>
        <p:guide orient="horz" pos="2160"/>
        <p:guide pos="2880"/>
      </p:guideLst>
    </p:cSldViewPr>
  </p:slideViewPr>
  <p:notesTextViewPr>
    <p:cViewPr>
      <p:scale>
        <a:sx n="100" d="100"/>
        <a:sy n="100" d="100"/>
      </p:scale>
      <p:origin x="0" y="0"/>
    </p:cViewPr>
  </p:notesTextViewPr>
  <p:sorterViewPr>
    <p:cViewPr>
      <p:scale>
        <a:sx n="65" d="100"/>
        <a:sy n="65"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5D93B97-9A3A-E14F-99A8-E2EFBFE9F735}" type="datetimeFigureOut">
              <a:rPr lang="en-US" smtClean="0"/>
              <a:pPr/>
              <a:t>11/14/2019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0140091-9307-0849-B9ED-2F12D3A40EE7}"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A7A8AC-ED62-41D1-9967-5616746B91AC}" type="datetimeFigureOut">
              <a:rPr lang="en-US" smtClean="0"/>
              <a:pPr/>
              <a:t>11/14/2019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EF4903-3BFA-49A8-8F42-3C56C6F3E86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ln/>
        </p:spPr>
        <p:txBody>
          <a:bodyPr/>
          <a:lstStyle/>
          <a:p>
            <a:endParaRPr lang="en-US" altLang="en-US" dirty="0">
              <a:ea typeface="ヒラギノ角ゴ Pro W3" pitchFamily="1" charset="-128"/>
            </a:endParaRPr>
          </a:p>
        </p:txBody>
      </p:sp>
      <p:sp>
        <p:nvSpPr>
          <p:cNvPr id="10244" name="Slide Number Placeholder 3"/>
          <p:cNvSpPr>
            <a:spLocks noGrp="1"/>
          </p:cNvSpPr>
          <p:nvPr>
            <p:ph type="sldNum" sz="quarter" idx="5"/>
          </p:nvPr>
        </p:nvSpPr>
        <p:spPr>
          <a:noFill/>
        </p:spPr>
        <p:txBody>
          <a:bodyPr/>
          <a:lstStyle/>
          <a:p>
            <a:fld id="{FB107720-EA9B-484F-816D-DCF2B575BFF9}" type="slidenum">
              <a:rPr lang="en-US" altLang="en-US"/>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1" hangingPunct="1"/>
            <a:fld id="{627A5077-57B6-4E04-AE84-A6F18EB7F50C}" type="slidenum">
              <a:rPr lang="en-US" altLang="en-US" sz="1200">
                <a:latin typeface="Times New Roman" pitchFamily="18" charset="0"/>
              </a:rPr>
              <a:pPr algn="r" eaLnBrk="1" hangingPunct="1"/>
              <a:t>36</a:t>
            </a:fld>
            <a:endParaRPr lang="en-US" altLang="en-US" sz="1200">
              <a:latin typeface="Times New Roman" pitchFamily="18" charset="0"/>
            </a:endParaRPr>
          </a:p>
        </p:txBody>
      </p:sp>
      <p:sp>
        <p:nvSpPr>
          <p:cNvPr id="160771" name="Rectangle 2"/>
          <p:cNvSpPr>
            <a:spLocks noGrp="1" noRot="1" noChangeAspect="1" noChangeArrowheads="1" noTextEdit="1"/>
          </p:cNvSpPr>
          <p:nvPr>
            <p:ph type="sldImg"/>
          </p:nvPr>
        </p:nvSpPr>
        <p:spPr>
          <a:ln/>
        </p:spPr>
      </p:sp>
      <p:sp>
        <p:nvSpPr>
          <p:cNvPr id="160772" name="Rectangle 3"/>
          <p:cNvSpPr>
            <a:spLocks noGrp="1" noChangeArrowheads="1"/>
          </p:cNvSpPr>
          <p:nvPr>
            <p:ph type="body" idx="1"/>
          </p:nvPr>
        </p:nvSpPr>
        <p:spPr>
          <a:noFill/>
          <a:ln/>
        </p:spPr>
        <p:txBody>
          <a:bodyPr/>
          <a:lstStyle/>
          <a:p>
            <a:pPr eaLnBrk="1" hangingPunct="1"/>
            <a:endParaRPr lang="en-US" altLang="en-US">
              <a:ea typeface="ＭＳ Ｐゴシック" pitchFamily="34" charset="-128"/>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1" hangingPunct="1"/>
            <a:fld id="{AA1C5DDC-D347-4526-8248-441593533B8A}" type="slidenum">
              <a:rPr lang="en-US" altLang="en-US" sz="1200">
                <a:latin typeface="Times New Roman" pitchFamily="18" charset="0"/>
              </a:rPr>
              <a:pPr algn="r" eaLnBrk="1" hangingPunct="1"/>
              <a:t>38</a:t>
            </a:fld>
            <a:endParaRPr lang="en-US" altLang="en-US" sz="1200">
              <a:latin typeface="Times New Roman" pitchFamily="18" charset="0"/>
            </a:endParaRPr>
          </a:p>
        </p:txBody>
      </p:sp>
      <p:sp>
        <p:nvSpPr>
          <p:cNvPr id="164867" name="Rectangle 2"/>
          <p:cNvSpPr>
            <a:spLocks noGrp="1" noRot="1" noChangeAspect="1" noChangeArrowheads="1" noTextEdit="1"/>
          </p:cNvSpPr>
          <p:nvPr>
            <p:ph type="sldImg"/>
          </p:nvPr>
        </p:nvSpPr>
        <p:spPr>
          <a:ln/>
        </p:spPr>
      </p:sp>
      <p:sp>
        <p:nvSpPr>
          <p:cNvPr id="164868" name="Rectangle 3"/>
          <p:cNvSpPr>
            <a:spLocks noGrp="1" noChangeArrowheads="1"/>
          </p:cNvSpPr>
          <p:nvPr>
            <p:ph type="body" idx="1"/>
          </p:nvPr>
        </p:nvSpPr>
        <p:spPr>
          <a:noFill/>
          <a:ln/>
        </p:spPr>
        <p:txBody>
          <a:bodyPr/>
          <a:lstStyle/>
          <a:p>
            <a:pPr eaLnBrk="1" hangingPunct="1"/>
            <a:endParaRPr lang="en-US" altLang="en-US">
              <a:ea typeface="ＭＳ Ｐゴシック" pitchFamily="34" charset="-128"/>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1" hangingPunct="1"/>
            <a:fld id="{2EECF626-F04D-432D-AA81-1A5F7C860D3C}" type="slidenum">
              <a:rPr lang="en-US" altLang="en-US" sz="1200">
                <a:latin typeface="Times New Roman" pitchFamily="18" charset="0"/>
              </a:rPr>
              <a:pPr algn="r" eaLnBrk="1" hangingPunct="1"/>
              <a:t>5</a:t>
            </a:fld>
            <a:endParaRPr lang="en-US" altLang="en-US" sz="1200">
              <a:latin typeface="Times New Roman" pitchFamily="18"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en-US" altLang="en-US">
              <a:ea typeface="ＭＳ Ｐゴシック" pitchFamily="34" charset="-128"/>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1" hangingPunct="1"/>
            <a:fld id="{2EECF626-F04D-432D-AA81-1A5F7C860D3C}" type="slidenum">
              <a:rPr lang="en-US" altLang="en-US" sz="1200">
                <a:latin typeface="Times New Roman" pitchFamily="18" charset="0"/>
              </a:rPr>
              <a:pPr algn="r" eaLnBrk="1" hangingPunct="1"/>
              <a:t>6</a:t>
            </a:fld>
            <a:endParaRPr lang="en-US" altLang="en-US" sz="1200">
              <a:latin typeface="Times New Roman" pitchFamily="18"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en-US" altLang="en-US">
              <a:ea typeface="ＭＳ Ｐゴシック" pitchFamily="34" charset="-128"/>
              <a:cs typeface="Arial" charset="0"/>
            </a:endParaRPr>
          </a:p>
        </p:txBody>
      </p:sp>
    </p:spTree>
    <p:extLst>
      <p:ext uri="{BB962C8B-B14F-4D97-AF65-F5344CB8AC3E}">
        <p14:creationId xmlns:p14="http://schemas.microsoft.com/office/powerpoint/2010/main" val="2997605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1" hangingPunct="1"/>
            <a:fld id="{2EECF626-F04D-432D-AA81-1A5F7C860D3C}" type="slidenum">
              <a:rPr lang="en-US" altLang="en-US" sz="1200">
                <a:latin typeface="Times New Roman" pitchFamily="18" charset="0"/>
              </a:rPr>
              <a:pPr algn="r" eaLnBrk="1" hangingPunct="1"/>
              <a:t>8</a:t>
            </a:fld>
            <a:endParaRPr lang="en-US" altLang="en-US" sz="1200">
              <a:latin typeface="Times New Roman" pitchFamily="18"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en-US" altLang="en-US">
              <a:ea typeface="ＭＳ Ｐゴシック" pitchFamily="34" charset="-128"/>
              <a:cs typeface="Arial" charset="0"/>
            </a:endParaRPr>
          </a:p>
        </p:txBody>
      </p:sp>
    </p:spTree>
    <p:extLst>
      <p:ext uri="{BB962C8B-B14F-4D97-AF65-F5344CB8AC3E}">
        <p14:creationId xmlns:p14="http://schemas.microsoft.com/office/powerpoint/2010/main" val="16719837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a:ln/>
        </p:spPr>
        <p:txBody>
          <a:bodyPr/>
          <a:lstStyle/>
          <a:p>
            <a:endParaRPr lang="en-US" altLang="en-US" dirty="0">
              <a:ea typeface="ＭＳ Ｐゴシック" pitchFamily="34" charset="-128"/>
            </a:endParaRPr>
          </a:p>
        </p:txBody>
      </p:sp>
      <p:sp>
        <p:nvSpPr>
          <p:cNvPr id="109572" name="Slide Number Placeholder 3"/>
          <p:cNvSpPr>
            <a:spLocks noGrp="1"/>
          </p:cNvSpPr>
          <p:nvPr>
            <p:ph type="sldNum" sz="quarter" idx="5"/>
          </p:nvPr>
        </p:nvSpPr>
        <p:spPr>
          <a:noFill/>
        </p:spPr>
        <p:txBody>
          <a:bodyPr/>
          <a:lstStyle/>
          <a:p>
            <a:fld id="{D218F528-13F6-4CD0-B91C-5A56E47F404A}" type="slidenum">
              <a:rPr lang="en-US" altLang="en-US"/>
              <a:pPr/>
              <a:t>14</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1" hangingPunct="1"/>
            <a:fld id="{52AC3C89-304B-45D2-89B9-522FDFC66B30}" type="slidenum">
              <a:rPr lang="en-US" altLang="en-US" sz="1200">
                <a:latin typeface="Times New Roman" pitchFamily="18" charset="0"/>
              </a:rPr>
              <a:pPr algn="r" eaLnBrk="1" hangingPunct="1"/>
              <a:t>21</a:t>
            </a:fld>
            <a:endParaRPr lang="en-US" altLang="en-US" sz="1200">
              <a:latin typeface="Times New Roman" pitchFamily="18" charset="0"/>
            </a:endParaRPr>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p:spPr>
        <p:txBody>
          <a:bodyPr/>
          <a:lstStyle/>
          <a:p>
            <a:pPr eaLnBrk="1" hangingPunct="1"/>
            <a:endParaRPr lang="en-US" altLang="en-US">
              <a:ea typeface="ＭＳ Ｐゴシック" pitchFamily="34" charset="-128"/>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EF4903-3BFA-49A8-8F42-3C56C6F3E864}" type="slidenum">
              <a:rPr lang="en-US" smtClean="0"/>
              <a:pPr/>
              <a:t>22</a:t>
            </a:fld>
            <a:endParaRPr lang="en-US"/>
          </a:p>
        </p:txBody>
      </p:sp>
    </p:spTree>
    <p:extLst>
      <p:ext uri="{BB962C8B-B14F-4D97-AF65-F5344CB8AC3E}">
        <p14:creationId xmlns:p14="http://schemas.microsoft.com/office/powerpoint/2010/main" val="41909397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1" hangingPunct="1"/>
            <a:fld id="{6AF7802F-9BBA-45B5-AB43-EF44341AF7C4}" type="slidenum">
              <a:rPr lang="en-US" altLang="en-US" sz="1200">
                <a:latin typeface="Times New Roman" pitchFamily="18" charset="0"/>
              </a:rPr>
              <a:pPr algn="r" eaLnBrk="1" hangingPunct="1"/>
              <a:t>24</a:t>
            </a:fld>
            <a:endParaRPr lang="en-US" altLang="en-US" sz="1200">
              <a:latin typeface="Times New Roman" pitchFamily="18" charset="0"/>
            </a:endParaRPr>
          </a:p>
        </p:txBody>
      </p:sp>
      <p:sp>
        <p:nvSpPr>
          <p:cNvPr id="136195" name="Rectangle 2"/>
          <p:cNvSpPr>
            <a:spLocks noGrp="1" noRot="1" noChangeAspect="1" noChangeArrowheads="1" noTextEdit="1"/>
          </p:cNvSpPr>
          <p:nvPr>
            <p:ph type="sldImg"/>
          </p:nvPr>
        </p:nvSpPr>
        <p:spPr>
          <a:ln/>
        </p:spPr>
      </p:sp>
      <p:sp>
        <p:nvSpPr>
          <p:cNvPr id="136196" name="Rectangle 3"/>
          <p:cNvSpPr>
            <a:spLocks noGrp="1" noChangeArrowheads="1"/>
          </p:cNvSpPr>
          <p:nvPr>
            <p:ph type="body" idx="1"/>
          </p:nvPr>
        </p:nvSpPr>
        <p:spPr>
          <a:noFill/>
          <a:ln/>
        </p:spPr>
        <p:txBody>
          <a:bodyPr/>
          <a:lstStyle/>
          <a:p>
            <a:pPr eaLnBrk="1" hangingPunct="1"/>
            <a:endParaRPr lang="en-US" altLang="en-US">
              <a:ea typeface="ＭＳ Ｐゴシック" pitchFamily="34" charset="-128"/>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1" hangingPunct="1"/>
            <a:fld id="{2FB6ADA7-D874-408F-A521-B697CD06922D}" type="slidenum">
              <a:rPr lang="en-US" altLang="en-US" sz="1200">
                <a:latin typeface="Times New Roman" pitchFamily="18" charset="0"/>
              </a:rPr>
              <a:pPr algn="r" eaLnBrk="1" hangingPunct="1"/>
              <a:t>32</a:t>
            </a:fld>
            <a:endParaRPr lang="en-US" altLang="en-US" sz="1200">
              <a:latin typeface="Times New Roman" pitchFamily="18" charset="0"/>
            </a:endParaRPr>
          </a:p>
        </p:txBody>
      </p:sp>
      <p:sp>
        <p:nvSpPr>
          <p:cNvPr id="152579" name="Rectangle 2"/>
          <p:cNvSpPr>
            <a:spLocks noGrp="1" noRot="1" noChangeAspect="1" noChangeArrowheads="1" noTextEdit="1"/>
          </p:cNvSpPr>
          <p:nvPr>
            <p:ph type="sldImg"/>
          </p:nvPr>
        </p:nvSpPr>
        <p:spPr>
          <a:ln/>
        </p:spPr>
      </p:sp>
      <p:sp>
        <p:nvSpPr>
          <p:cNvPr id="152580" name="Rectangle 3"/>
          <p:cNvSpPr>
            <a:spLocks noGrp="1" noChangeArrowheads="1"/>
          </p:cNvSpPr>
          <p:nvPr>
            <p:ph type="body" idx="1"/>
          </p:nvPr>
        </p:nvSpPr>
        <p:spPr>
          <a:noFill/>
          <a:ln/>
        </p:spPr>
        <p:txBody>
          <a:bodyPr/>
          <a:lstStyle/>
          <a:p>
            <a:pPr eaLnBrk="1" hangingPunct="1"/>
            <a:endParaRPr lang="en-US" altLang="en-US" dirty="0">
              <a:ea typeface="ＭＳ Ｐゴシック" pitchFamily="34" charset="-128"/>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8384100-C227-4E7E-A45C-84B47E0419BE}" type="datetimeFigureOut">
              <a:rPr lang="en-US" smtClean="0"/>
              <a:pPr/>
              <a:t>11/14/2019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C07D3D9-D64B-43C8-990E-83467087B56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8384100-C227-4E7E-A45C-84B47E0419BE}" type="datetimeFigureOut">
              <a:rPr lang="en-US" smtClean="0"/>
              <a:pPr/>
              <a:t>11/14/2019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C07D3D9-D64B-43C8-990E-83467087B56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8384100-C227-4E7E-A45C-84B47E0419BE}" type="datetimeFigureOut">
              <a:rPr lang="en-US" smtClean="0"/>
              <a:pPr/>
              <a:t>11/14/2019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C07D3D9-D64B-43C8-990E-83467087B56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8384100-C227-4E7E-A45C-84B47E0419BE}" type="datetimeFigureOut">
              <a:rPr lang="en-US" smtClean="0"/>
              <a:pPr/>
              <a:t>11/14/2019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C07D3D9-D64B-43C8-990E-83467087B56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8384100-C227-4E7E-A45C-84B47E0419BE}" type="datetimeFigureOut">
              <a:rPr lang="en-US" smtClean="0"/>
              <a:pPr/>
              <a:t>11/14/2019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C07D3D9-D64B-43C8-990E-83467087B56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18384100-C227-4E7E-A45C-84B47E0419BE}" type="datetimeFigureOut">
              <a:rPr lang="en-US" smtClean="0"/>
              <a:pPr/>
              <a:t>11/14/2019</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BC07D3D9-D64B-43C8-990E-83467087B56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18384100-C227-4E7E-A45C-84B47E0419BE}" type="datetimeFigureOut">
              <a:rPr lang="en-US" smtClean="0"/>
              <a:pPr/>
              <a:t>11/14/2019</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BC07D3D9-D64B-43C8-990E-83467087B56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18384100-C227-4E7E-A45C-84B47E0419BE}" type="datetimeFigureOut">
              <a:rPr lang="en-US" smtClean="0"/>
              <a:pPr/>
              <a:t>11/14/2019</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BC07D3D9-D64B-43C8-990E-83467087B56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8384100-C227-4E7E-A45C-84B47E0419BE}" type="datetimeFigureOut">
              <a:rPr lang="en-US" smtClean="0"/>
              <a:pPr/>
              <a:t>11/14/2019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C07D3D9-D64B-43C8-990E-83467087B56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8384100-C227-4E7E-A45C-84B47E0419BE}" type="datetimeFigureOut">
              <a:rPr lang="en-US" smtClean="0"/>
              <a:pPr/>
              <a:t>11/14/2019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C07D3D9-D64B-43C8-990E-83467087B56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navigateconsultants.org/"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3074" name="Picture 2" descr="NAVIGATE">
            <a:hlinkClick r:id="rId13"/>
          </p:cNvPr>
          <p:cNvPicPr>
            <a:picLocks noChangeAspect="1" noChangeArrowheads="1"/>
          </p:cNvPicPr>
          <p:nvPr userDrawn="1"/>
        </p:nvPicPr>
        <p:blipFill>
          <a:blip r:embed="rId14" cstate="print"/>
          <a:srcRect/>
          <a:stretch>
            <a:fillRect/>
          </a:stretch>
        </p:blipFill>
        <p:spPr bwMode="auto">
          <a:xfrm>
            <a:off x="5715000" y="6200723"/>
            <a:ext cx="3133725" cy="538344"/>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2"/>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6" name="Rectangle 2"/>
          <p:cNvSpPr>
            <a:spLocks noGrp="1" noChangeArrowheads="1"/>
          </p:cNvSpPr>
          <p:nvPr>
            <p:ph type="ctrTitle" idx="4294967295"/>
          </p:nvPr>
        </p:nvSpPr>
        <p:spPr>
          <a:xfrm>
            <a:off x="914400" y="457200"/>
            <a:ext cx="7391400" cy="2133600"/>
          </a:xfrm>
        </p:spPr>
        <p:txBody>
          <a:bodyPr anchor="b" anchorCtr="1">
            <a:normAutofit/>
          </a:bodyPr>
          <a:lstStyle/>
          <a:p>
            <a:pPr eaLnBrk="1" hangingPunct="1">
              <a:defRPr/>
            </a:pPr>
            <a:r>
              <a:rPr lang="en-US" sz="4000" b="1" dirty="0">
                <a:ea typeface="ヒラギノ角ゴ Pro W3" pitchFamily="1" charset="-128"/>
              </a:rPr>
              <a:t>Family Clinician Training</a:t>
            </a:r>
            <a:br>
              <a:rPr lang="en-US" sz="4000" b="1" dirty="0">
                <a:ea typeface="ヒラギノ角ゴ Pro W3" pitchFamily="1" charset="-128"/>
              </a:rPr>
            </a:br>
            <a:r>
              <a:rPr lang="en-US" sz="4000" b="1" dirty="0">
                <a:ea typeface="ヒラギノ角ゴ Pro W3" pitchFamily="1" charset="-128"/>
              </a:rPr>
              <a:t>In-Person Training Toronto</a:t>
            </a:r>
            <a:br>
              <a:rPr lang="en-US" sz="4000" b="1" dirty="0">
                <a:ea typeface="ヒラギノ角ゴ Pro W3" pitchFamily="1" charset="-128"/>
              </a:rPr>
            </a:br>
            <a:r>
              <a:rPr lang="en-US" sz="4000" b="1" dirty="0">
                <a:ea typeface="ヒラギノ角ゴ Pro W3" pitchFamily="1" charset="-128"/>
              </a:rPr>
              <a:t>November 18, 2019</a:t>
            </a:r>
            <a:endParaRPr lang="en-US" sz="3600" dirty="0">
              <a:ea typeface="ヒラギノ角ゴ Pro W3" pitchFamily="1" charset="-128"/>
            </a:endParaRPr>
          </a:p>
        </p:txBody>
      </p:sp>
      <p:sp>
        <p:nvSpPr>
          <p:cNvPr id="9219" name="Rectangle 3"/>
          <p:cNvSpPr>
            <a:spLocks noGrp="1" noChangeArrowheads="1"/>
          </p:cNvSpPr>
          <p:nvPr>
            <p:ph type="subTitle" idx="4294967295"/>
          </p:nvPr>
        </p:nvSpPr>
        <p:spPr>
          <a:xfrm>
            <a:off x="1676400" y="3200400"/>
            <a:ext cx="6835775" cy="2895600"/>
          </a:xfrm>
        </p:spPr>
        <p:txBody>
          <a:bodyPr>
            <a:normAutofit/>
          </a:bodyPr>
          <a:lstStyle/>
          <a:p>
            <a:pPr marL="0" indent="0" algn="ctr" eaLnBrk="1" hangingPunct="1">
              <a:buFont typeface="Wingdings" panose="05000000000000000000" pitchFamily="2" charset="2"/>
              <a:buNone/>
              <a:defRPr/>
            </a:pPr>
            <a:r>
              <a:rPr lang="en-US" b="1" dirty="0">
                <a:effectLst>
                  <a:outerShdw blurRad="38100" dist="38100" dir="2700000" algn="tl">
                    <a:srgbClr val="C0C0C0"/>
                  </a:outerShdw>
                </a:effectLst>
                <a:ea typeface="ヒラギノ角ゴ Pro W3" pitchFamily="1" charset="-128"/>
              </a:rPr>
              <a:t>Susan Gingerich, MSW</a:t>
            </a:r>
          </a:p>
          <a:p>
            <a:pPr marL="0" indent="0" algn="ctr" eaLnBrk="1" hangingPunct="1">
              <a:buFont typeface="Wingdings" panose="05000000000000000000" pitchFamily="2" charset="2"/>
              <a:buNone/>
              <a:defRPr/>
            </a:pPr>
            <a:r>
              <a:rPr lang="en-US" b="1" dirty="0">
                <a:effectLst>
                  <a:outerShdw blurRad="38100" dist="38100" dir="2700000" algn="tl">
                    <a:srgbClr val="C0C0C0"/>
                  </a:outerShdw>
                </a:effectLst>
                <a:ea typeface="ヒラギノ角ゴ Pro W3" pitchFamily="1" charset="-128"/>
              </a:rPr>
              <a:t>NAVIGATE Trainer and Training Coordinator</a:t>
            </a:r>
          </a:p>
          <a:p>
            <a:pPr marL="0" indent="0" algn="ctr" eaLnBrk="1" hangingPunct="1">
              <a:buFont typeface="Wingdings" panose="05000000000000000000" pitchFamily="2" charset="2"/>
              <a:buNone/>
              <a:defRPr/>
            </a:pPr>
            <a:r>
              <a:rPr lang="en-US" b="1" dirty="0" err="1">
                <a:effectLst>
                  <a:outerShdw blurRad="38100" dist="38100" dir="2700000" algn="tl">
                    <a:srgbClr val="C0C0C0"/>
                  </a:outerShdw>
                </a:effectLst>
                <a:ea typeface="ヒラギノ角ゴ Pro W3" pitchFamily="1" charset="-128"/>
              </a:rPr>
              <a:t>gingsusan@yahoo.com</a:t>
            </a:r>
            <a:endParaRPr lang="en-US" b="1" dirty="0">
              <a:effectLst>
                <a:outerShdw blurRad="38100" dist="38100" dir="2700000" algn="tl">
                  <a:srgbClr val="C0C0C0"/>
                </a:outerShdw>
              </a:effectLst>
              <a:ea typeface="ヒラギノ角ゴ Pro W3" pitchFamily="1" charset="-128"/>
            </a:endParaRPr>
          </a:p>
        </p:txBody>
      </p:sp>
      <p:sp>
        <p:nvSpPr>
          <p:cNvPr id="9220" name="Slide Number Placeholder 3"/>
          <p:cNvSpPr>
            <a:spLocks noGrp="1"/>
          </p:cNvSpPr>
          <p:nvPr>
            <p:ph type="sldNum" sz="quarter" idx="12"/>
          </p:nvPr>
        </p:nvSpPr>
        <p:spPr bwMode="auto">
          <a:noFill/>
          <a:ln>
            <a:miter lim="800000"/>
            <a:headEnd/>
            <a:tailEnd/>
          </a:ln>
        </p:spPr>
        <p:txBody>
          <a:bodyPr/>
          <a:lstStyle/>
          <a:p>
            <a:fld id="{AEA77D51-D3CA-4CD7-A0C7-A603910CF1E3}"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90800"/>
            <a:ext cx="8229600" cy="1905000"/>
          </a:xfrm>
        </p:spPr>
        <p:txBody>
          <a:bodyPr>
            <a:normAutofit/>
          </a:bodyPr>
          <a:lstStyle/>
          <a:p>
            <a:r>
              <a:rPr lang="en-US" dirty="0"/>
              <a:t>STAGE 4.  EDUCATION ABOUT PSYCHOSIS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Family Education</a:t>
            </a:r>
          </a:p>
        </p:txBody>
      </p:sp>
      <p:sp>
        <p:nvSpPr>
          <p:cNvPr id="3" name="Content Placeholder 2"/>
          <p:cNvSpPr>
            <a:spLocks noGrp="1"/>
          </p:cNvSpPr>
          <p:nvPr>
            <p:ph idx="1"/>
          </p:nvPr>
        </p:nvSpPr>
        <p:spPr/>
        <p:txBody>
          <a:bodyPr>
            <a:normAutofit fontScale="77500" lnSpcReduction="20000"/>
          </a:bodyPr>
          <a:lstStyle/>
          <a:p>
            <a:pPr marL="533400" indent="-533400">
              <a:spcAft>
                <a:spcPct val="20000"/>
              </a:spcAft>
              <a:buNone/>
              <a:defRPr/>
            </a:pPr>
            <a:r>
              <a:rPr lang="en-US" altLang="en-US" u="sng" dirty="0">
                <a:ea typeface="ＭＳ Ｐゴシック" pitchFamily="34" charset="-128"/>
              </a:rPr>
              <a:t> </a:t>
            </a:r>
          </a:p>
          <a:p>
            <a:pPr marL="533400" indent="-533400">
              <a:spcAft>
                <a:spcPct val="20000"/>
              </a:spcAft>
              <a:defRPr/>
            </a:pPr>
            <a:r>
              <a:rPr lang="en-US" altLang="en-US" dirty="0">
                <a:solidFill>
                  <a:schemeClr val="tx1"/>
                </a:solidFill>
                <a:ea typeface="ＭＳ Ｐゴシック" pitchFamily="34" charset="-128"/>
              </a:rPr>
              <a:t>Family clinician provides factual information necessary to support the person in treatment and their relatives and other supporters</a:t>
            </a:r>
          </a:p>
          <a:p>
            <a:pPr marL="533400" indent="-533400">
              <a:spcAft>
                <a:spcPct val="20000"/>
              </a:spcAft>
              <a:defRPr/>
            </a:pPr>
            <a:r>
              <a:rPr lang="en-US" altLang="en-US" dirty="0">
                <a:solidFill>
                  <a:schemeClr val="tx1"/>
                </a:solidFill>
                <a:ea typeface="ＭＳ Ｐゴシック" pitchFamily="34" charset="-128"/>
              </a:rPr>
              <a:t>Offered in approx. 10 sessions—ideally scheduled weekly</a:t>
            </a:r>
          </a:p>
          <a:p>
            <a:pPr marL="533400" indent="-533400">
              <a:spcAft>
                <a:spcPct val="20000"/>
              </a:spcAft>
              <a:defRPr/>
            </a:pPr>
            <a:r>
              <a:rPr lang="en-US" altLang="en-US" dirty="0">
                <a:solidFill>
                  <a:schemeClr val="tx1"/>
                </a:solidFill>
                <a:ea typeface="ＭＳ Ｐゴシック" pitchFamily="34" charset="-128"/>
              </a:rPr>
              <a:t>Client is invited and must consent to relative involvement in care if over  17</a:t>
            </a:r>
          </a:p>
          <a:p>
            <a:pPr marL="533400" indent="-533400">
              <a:spcAft>
                <a:spcPct val="20000"/>
              </a:spcAft>
              <a:defRPr/>
            </a:pPr>
            <a:r>
              <a:rPr lang="en-US" altLang="en-US" dirty="0">
                <a:solidFill>
                  <a:schemeClr val="tx1"/>
                </a:solidFill>
                <a:ea typeface="ＭＳ Ｐゴシック" pitchFamily="34" charset="-128"/>
              </a:rPr>
              <a:t>Client is given choice whether  to attend or not (encouraged but not pushed)</a:t>
            </a:r>
          </a:p>
          <a:p>
            <a:pPr marL="533400" indent="-533400">
              <a:spcAft>
                <a:spcPct val="20000"/>
              </a:spcAft>
              <a:defRPr/>
            </a:pPr>
            <a:r>
              <a:rPr lang="en-US" altLang="en-US" dirty="0">
                <a:solidFill>
                  <a:schemeClr val="tx1"/>
                </a:solidFill>
                <a:ea typeface="ＭＳ Ｐゴシック" pitchFamily="34" charset="-128"/>
              </a:rPr>
              <a:t>From our experience, about half of family sessions are attended by relatives only, but this can vary widely.  </a:t>
            </a:r>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Family Education Contents</a:t>
            </a:r>
          </a:p>
        </p:txBody>
      </p:sp>
      <p:sp>
        <p:nvSpPr>
          <p:cNvPr id="3" name="Content Placeholder 2"/>
          <p:cNvSpPr>
            <a:spLocks noGrp="1"/>
          </p:cNvSpPr>
          <p:nvPr>
            <p:ph idx="1"/>
          </p:nvPr>
        </p:nvSpPr>
        <p:spPr/>
        <p:txBody>
          <a:bodyPr>
            <a:normAutofit fontScale="77500" lnSpcReduction="20000"/>
          </a:bodyPr>
          <a:lstStyle/>
          <a:p>
            <a:pPr>
              <a:defRPr/>
            </a:pPr>
            <a:r>
              <a:rPr lang="en-US" altLang="en-US" sz="3600" dirty="0">
                <a:ea typeface="ＭＳ Ｐゴシック" pitchFamily="34" charset="-128"/>
              </a:rPr>
              <a:t>Topics (very similar to basic IRT): </a:t>
            </a:r>
          </a:p>
          <a:p>
            <a:pPr lvl="1">
              <a:buClr>
                <a:schemeClr val="tx1"/>
              </a:buClr>
              <a:defRPr/>
            </a:pPr>
            <a:r>
              <a:rPr lang="en-US" altLang="en-US" dirty="0">
                <a:solidFill>
                  <a:schemeClr val="tx1"/>
                </a:solidFill>
                <a:ea typeface="ＭＳ Ｐゴシック" pitchFamily="34" charset="-128"/>
              </a:rPr>
              <a:t>Facts about Psychosis</a:t>
            </a:r>
          </a:p>
          <a:p>
            <a:pPr lvl="1">
              <a:buClr>
                <a:schemeClr val="tx1"/>
              </a:buClr>
              <a:defRPr/>
            </a:pPr>
            <a:r>
              <a:rPr lang="en-US" altLang="en-US" dirty="0">
                <a:solidFill>
                  <a:schemeClr val="tx1"/>
                </a:solidFill>
                <a:ea typeface="ＭＳ Ｐゴシック" pitchFamily="34" charset="-128"/>
              </a:rPr>
              <a:t>Facts about Medication</a:t>
            </a:r>
          </a:p>
          <a:p>
            <a:pPr lvl="1">
              <a:buClr>
                <a:schemeClr val="tx1"/>
              </a:buClr>
              <a:defRPr/>
            </a:pPr>
            <a:r>
              <a:rPr lang="en-US" altLang="en-US" dirty="0">
                <a:solidFill>
                  <a:schemeClr val="tx1"/>
                </a:solidFill>
                <a:ea typeface="ＭＳ Ｐゴシック" pitchFamily="34" charset="-128"/>
              </a:rPr>
              <a:t>Facts about Coping with Stress</a:t>
            </a:r>
          </a:p>
          <a:p>
            <a:pPr lvl="1">
              <a:buClr>
                <a:schemeClr val="tx1"/>
              </a:buClr>
              <a:defRPr/>
            </a:pPr>
            <a:r>
              <a:rPr lang="en-US" altLang="en-US" dirty="0">
                <a:solidFill>
                  <a:schemeClr val="tx1"/>
                </a:solidFill>
                <a:ea typeface="ＭＳ Ｐゴシック" pitchFamily="34" charset="-128"/>
              </a:rPr>
              <a:t>Facts about Developing Resiliency</a:t>
            </a:r>
          </a:p>
          <a:p>
            <a:pPr lvl="1">
              <a:buClr>
                <a:schemeClr val="tx1"/>
              </a:buClr>
              <a:defRPr/>
            </a:pPr>
            <a:r>
              <a:rPr lang="en-US" altLang="en-US" dirty="0">
                <a:solidFill>
                  <a:schemeClr val="tx1"/>
                </a:solidFill>
                <a:ea typeface="ＭＳ Ｐゴシック" pitchFamily="34" charset="-128"/>
              </a:rPr>
              <a:t>Relapse Prevention Planning</a:t>
            </a:r>
          </a:p>
          <a:p>
            <a:pPr lvl="1">
              <a:buClr>
                <a:schemeClr val="tx1"/>
              </a:buClr>
              <a:defRPr/>
            </a:pPr>
            <a:r>
              <a:rPr lang="en-US" altLang="en-US" dirty="0">
                <a:solidFill>
                  <a:schemeClr val="tx1"/>
                </a:solidFill>
                <a:ea typeface="ＭＳ Ｐゴシック" pitchFamily="34" charset="-128"/>
              </a:rPr>
              <a:t>Developing a Collaboration with Mental Health Professionals</a:t>
            </a:r>
          </a:p>
          <a:p>
            <a:pPr lvl="1">
              <a:buClr>
                <a:schemeClr val="tx1"/>
              </a:buClr>
              <a:defRPr/>
            </a:pPr>
            <a:r>
              <a:rPr lang="en-US" altLang="en-US" dirty="0">
                <a:solidFill>
                  <a:schemeClr val="tx1"/>
                </a:solidFill>
                <a:ea typeface="ＭＳ Ｐゴシック" pitchFamily="34" charset="-128"/>
              </a:rPr>
              <a:t>Effective Communication</a:t>
            </a:r>
          </a:p>
          <a:p>
            <a:pPr lvl="1">
              <a:buClr>
                <a:schemeClr val="tx1"/>
              </a:buClr>
              <a:defRPr/>
            </a:pPr>
            <a:r>
              <a:rPr lang="en-US" altLang="en-US" dirty="0">
                <a:solidFill>
                  <a:schemeClr val="tx1"/>
                </a:solidFill>
                <a:ea typeface="ＭＳ Ｐゴシック" pitchFamily="34" charset="-128"/>
              </a:rPr>
              <a:t>A Relative’s Guide to Supporting Recovery from Psychosis  </a:t>
            </a:r>
          </a:p>
          <a:p>
            <a:pPr>
              <a:defRPr/>
            </a:pPr>
            <a:endParaRPr lang="en-US" altLang="en-US" b="1" dirty="0">
              <a:solidFill>
                <a:schemeClr val="tx1"/>
              </a:solidFill>
              <a:ea typeface="ＭＳ Ｐゴシック" pitchFamily="34" charset="-128"/>
            </a:endParaRPr>
          </a:p>
          <a:p>
            <a:pPr>
              <a:defRPr/>
            </a:pPr>
            <a:r>
              <a:rPr lang="en-US" altLang="en-US" b="1" dirty="0">
                <a:solidFill>
                  <a:schemeClr val="tx1"/>
                </a:solidFill>
                <a:ea typeface="ＭＳ Ｐゴシック" pitchFamily="34" charset="-128"/>
              </a:rPr>
              <a:t>There are two additional  handouts for families (on next slide)</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Family Education Contents, cont’d</a:t>
            </a:r>
          </a:p>
        </p:txBody>
      </p:sp>
      <p:sp>
        <p:nvSpPr>
          <p:cNvPr id="3" name="Content Placeholder 2"/>
          <p:cNvSpPr>
            <a:spLocks noGrp="1"/>
          </p:cNvSpPr>
          <p:nvPr>
            <p:ph idx="1"/>
          </p:nvPr>
        </p:nvSpPr>
        <p:spPr/>
        <p:txBody>
          <a:bodyPr>
            <a:normAutofit lnSpcReduction="10000"/>
          </a:bodyPr>
          <a:lstStyle/>
          <a:p>
            <a:pPr>
              <a:defRPr/>
            </a:pPr>
            <a:r>
              <a:rPr lang="en-US" altLang="en-US" sz="3600" dirty="0">
                <a:ea typeface="ＭＳ Ｐゴシック" pitchFamily="34" charset="-128"/>
              </a:rPr>
              <a:t>Additional Topics for Family Sessions</a:t>
            </a:r>
          </a:p>
          <a:p>
            <a:pPr lvl="1">
              <a:buClr>
                <a:schemeClr val="tx1"/>
              </a:buClr>
              <a:defRPr/>
            </a:pPr>
            <a:r>
              <a:rPr lang="en-US" altLang="en-US" dirty="0">
                <a:solidFill>
                  <a:schemeClr val="tx1"/>
                </a:solidFill>
                <a:ea typeface="ＭＳ Ｐゴシック" pitchFamily="34" charset="-128"/>
              </a:rPr>
              <a:t>Basic Facts about Alcohol and Drugs (included in Family manual, but previously considered optional; now recommended for all families following the family module on “Just the Facts Psychosis”)</a:t>
            </a:r>
          </a:p>
          <a:p>
            <a:pPr lvl="1">
              <a:buClr>
                <a:schemeClr val="tx1"/>
              </a:buClr>
              <a:defRPr/>
            </a:pPr>
            <a:r>
              <a:rPr lang="en-US" altLang="en-US" dirty="0">
                <a:ea typeface="ＭＳ Ｐゴシック" pitchFamily="34" charset="-128"/>
              </a:rPr>
              <a:t>Nutrition and Exercise  (recommend using Module 13 in the IRT manual as a guide, preferably after the family module on “Just the Facts Medications”)</a:t>
            </a:r>
            <a:endParaRPr lang="en-US" altLang="en-US" dirty="0">
              <a:solidFill>
                <a:schemeClr val="tx1"/>
              </a:solidFill>
              <a:ea typeface="ＭＳ Ｐゴシック" pitchFamily="34" charset="-128"/>
            </a:endParaRPr>
          </a:p>
          <a:p>
            <a:pPr>
              <a:defRPr/>
            </a:pPr>
            <a:endParaRPr lang="en-US" altLang="en-US" b="1" dirty="0">
              <a:solidFill>
                <a:schemeClr val="tx1"/>
              </a:solidFill>
              <a:ea typeface="ＭＳ Ｐゴシック" pitchFamily="34" charset="-128"/>
            </a:endParaRPr>
          </a:p>
          <a:p>
            <a:endParaRPr lang="en-US" dirty="0"/>
          </a:p>
        </p:txBody>
      </p:sp>
    </p:spTree>
    <p:extLst>
      <p:ext uri="{BB962C8B-B14F-4D97-AF65-F5344CB8AC3E}">
        <p14:creationId xmlns:p14="http://schemas.microsoft.com/office/powerpoint/2010/main" val="15412318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Text Placeholder 2"/>
          <p:cNvSpPr>
            <a:spLocks noGrp="1"/>
          </p:cNvSpPr>
          <p:nvPr>
            <p:ph type="body" idx="1"/>
          </p:nvPr>
        </p:nvSpPr>
        <p:spPr>
          <a:xfrm>
            <a:off x="838200" y="533400"/>
            <a:ext cx="7772400" cy="1524000"/>
          </a:xfrm>
        </p:spPr>
        <p:txBody>
          <a:bodyPr>
            <a:normAutofit fontScale="85000" lnSpcReduction="10000"/>
          </a:bodyPr>
          <a:lstStyle/>
          <a:p>
            <a:pPr>
              <a:defRPr/>
            </a:pPr>
            <a:r>
              <a:rPr lang="en-US" altLang="en-US" sz="4400" dirty="0">
                <a:solidFill>
                  <a:schemeClr val="tx1"/>
                </a:solidFill>
                <a:ea typeface="ＭＳ Ｐゴシック" pitchFamily="34" charset="-128"/>
              </a:rPr>
              <a:t>Family Education Contents Are Based on the Stress-Vulnerability Model</a:t>
            </a:r>
          </a:p>
        </p:txBody>
      </p:sp>
      <p:pic>
        <p:nvPicPr>
          <p:cNvPr id="2" name="Picture 3"/>
          <p:cNvPicPr>
            <a:picLocks noChangeAspect="1"/>
          </p:cNvPicPr>
          <p:nvPr/>
        </p:nvPicPr>
        <p:blipFill>
          <a:blip r:embed="rId3" cstate="print"/>
          <a:srcRect/>
          <a:stretch>
            <a:fillRect/>
          </a:stretch>
        </p:blipFill>
        <p:spPr bwMode="auto">
          <a:xfrm>
            <a:off x="1219200" y="1981200"/>
            <a:ext cx="6438900" cy="34290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dirty="0"/>
              <a:t>Principles of Education Sessions</a:t>
            </a:r>
          </a:p>
        </p:txBody>
      </p:sp>
      <p:sp>
        <p:nvSpPr>
          <p:cNvPr id="3" name="Content Placeholder 2"/>
          <p:cNvSpPr>
            <a:spLocks noGrp="1"/>
          </p:cNvSpPr>
          <p:nvPr>
            <p:ph idx="1"/>
          </p:nvPr>
        </p:nvSpPr>
        <p:spPr>
          <a:xfrm>
            <a:off x="457200" y="1219200"/>
            <a:ext cx="8229600" cy="4953000"/>
          </a:xfrm>
        </p:spPr>
        <p:txBody>
          <a:bodyPr>
            <a:noAutofit/>
          </a:bodyPr>
          <a:lstStyle/>
          <a:p>
            <a:pPr>
              <a:buClr>
                <a:schemeClr val="tx2"/>
              </a:buClr>
              <a:buFont typeface="Arial" charset="0"/>
              <a:buChar char="•"/>
              <a:defRPr/>
            </a:pPr>
            <a:r>
              <a:rPr lang="en-US" altLang="en-US" sz="2800" dirty="0"/>
              <a:t>Education is interactive</a:t>
            </a:r>
            <a:endParaRPr lang="en-US" altLang="en-US" sz="2800" dirty="0">
              <a:cs typeface="Times New Roman" pitchFamily="18" charset="0"/>
            </a:endParaRPr>
          </a:p>
          <a:p>
            <a:pPr>
              <a:buClr>
                <a:schemeClr val="tx2"/>
              </a:buClr>
              <a:buFont typeface="Arial" charset="0"/>
              <a:buChar char="•"/>
              <a:defRPr/>
            </a:pPr>
            <a:r>
              <a:rPr lang="en-US" altLang="en-US" sz="2800" dirty="0"/>
              <a:t>Use multiple teaching aids </a:t>
            </a:r>
          </a:p>
          <a:p>
            <a:pPr>
              <a:buClr>
                <a:schemeClr val="tx2"/>
              </a:buClr>
              <a:buFont typeface="Arial" charset="0"/>
              <a:buChar char="•"/>
              <a:defRPr/>
            </a:pPr>
            <a:r>
              <a:rPr lang="en-US" altLang="en-US" sz="2800" dirty="0"/>
              <a:t>Connote client as the “expert”</a:t>
            </a:r>
          </a:p>
          <a:p>
            <a:pPr>
              <a:buClr>
                <a:schemeClr val="tx2"/>
              </a:buClr>
              <a:buFont typeface="Arial" charset="0"/>
              <a:buChar char="•"/>
              <a:defRPr/>
            </a:pPr>
            <a:r>
              <a:rPr lang="en-US" altLang="en-US" sz="2800" dirty="0"/>
              <a:t>Elicit relatives’ experience and understanding </a:t>
            </a:r>
          </a:p>
          <a:p>
            <a:pPr>
              <a:buClr>
                <a:schemeClr val="tx2"/>
              </a:buClr>
              <a:buFont typeface="Arial" charset="0"/>
              <a:buChar char="•"/>
              <a:defRPr/>
            </a:pPr>
            <a:r>
              <a:rPr lang="en-US" altLang="en-US" sz="2800" dirty="0"/>
              <a:t>Avoid conflict and confrontation</a:t>
            </a:r>
          </a:p>
          <a:p>
            <a:pPr>
              <a:buClr>
                <a:schemeClr val="tx2"/>
              </a:buClr>
              <a:buFont typeface="Arial" charset="0"/>
              <a:buChar char="•"/>
              <a:defRPr/>
            </a:pPr>
            <a:r>
              <a:rPr lang="en-US" altLang="en-US" sz="2800" dirty="0"/>
              <a:t>Education is a long-term process </a:t>
            </a:r>
          </a:p>
          <a:p>
            <a:pPr>
              <a:buClr>
                <a:schemeClr val="tx2"/>
              </a:buClr>
              <a:buFont typeface="Arial" charset="0"/>
              <a:buChar char="•"/>
              <a:defRPr/>
            </a:pPr>
            <a:r>
              <a:rPr lang="en-US" altLang="en-US" sz="2800" dirty="0"/>
              <a:t>Evaluate understanding</a:t>
            </a:r>
          </a:p>
          <a:p>
            <a:pPr>
              <a:buClr>
                <a:schemeClr val="tx2"/>
              </a:buClr>
              <a:buFont typeface="Arial" charset="0"/>
              <a:buChar char="•"/>
              <a:defRPr/>
            </a:pPr>
            <a:r>
              <a:rPr lang="en-US" altLang="en-US" sz="2800" dirty="0"/>
              <a:t>Look for opportunities to review and reinforce   materials as often as possible</a:t>
            </a:r>
          </a:p>
          <a:p>
            <a:pPr>
              <a:buClr>
                <a:schemeClr val="tx2"/>
              </a:buClr>
              <a:buFont typeface="Arial" charset="0"/>
              <a:buChar char="•"/>
              <a:defRPr/>
            </a:pPr>
            <a:r>
              <a:rPr lang="en-US" altLang="en-US" sz="2800" dirty="0"/>
              <a:t>Often need to listen more than you talk</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ea typeface="ＭＳ Ｐゴシック" panose="020B0600070205080204" pitchFamily="34" charset="-128"/>
              </a:rPr>
              <a:t>Family Education—Good Clinician Practices </a:t>
            </a:r>
            <a:endParaRPr lang="en-US" dirty="0"/>
          </a:p>
        </p:txBody>
      </p:sp>
      <p:sp>
        <p:nvSpPr>
          <p:cNvPr id="3" name="Content Placeholder 2"/>
          <p:cNvSpPr>
            <a:spLocks noGrp="1"/>
          </p:cNvSpPr>
          <p:nvPr>
            <p:ph idx="1"/>
          </p:nvPr>
        </p:nvSpPr>
        <p:spPr/>
        <p:txBody>
          <a:bodyPr>
            <a:normAutofit fontScale="92500" lnSpcReduction="10000"/>
          </a:bodyPr>
          <a:lstStyle/>
          <a:p>
            <a:pPr>
              <a:buClr>
                <a:schemeClr val="tx2"/>
              </a:buClr>
              <a:defRPr/>
            </a:pPr>
            <a:r>
              <a:rPr lang="en-US" altLang="en-US" dirty="0">
                <a:ea typeface="ＭＳ Ｐゴシック" pitchFamily="34" charset="-128"/>
              </a:rPr>
              <a:t>Directive but guides through conversations</a:t>
            </a:r>
          </a:p>
          <a:p>
            <a:pPr>
              <a:buClr>
                <a:schemeClr val="tx2"/>
              </a:buClr>
              <a:defRPr/>
            </a:pPr>
            <a:r>
              <a:rPr lang="en-US" altLang="en-US" dirty="0">
                <a:ea typeface="ＭＳ Ｐゴシック" pitchFamily="34" charset="-128"/>
              </a:rPr>
              <a:t>Knowledgeable, uses agenda</a:t>
            </a:r>
          </a:p>
          <a:p>
            <a:pPr>
              <a:buClr>
                <a:schemeClr val="tx2"/>
              </a:buClr>
              <a:defRPr/>
            </a:pPr>
            <a:r>
              <a:rPr lang="en-US" altLang="en-US" dirty="0">
                <a:ea typeface="ＭＳ Ｐゴシック" pitchFamily="34" charset="-128"/>
              </a:rPr>
              <a:t>Shows curious about participant’s experiences </a:t>
            </a:r>
          </a:p>
          <a:p>
            <a:pPr>
              <a:buClr>
                <a:schemeClr val="tx2"/>
              </a:buClr>
              <a:defRPr/>
            </a:pPr>
            <a:r>
              <a:rPr lang="en-US" altLang="en-US" dirty="0">
                <a:ea typeface="ＭＳ Ｐゴシック" pitchFamily="34" charset="-128"/>
              </a:rPr>
              <a:t>Takes strengths perspective </a:t>
            </a:r>
          </a:p>
          <a:p>
            <a:pPr>
              <a:buClr>
                <a:schemeClr val="tx2"/>
              </a:buClr>
              <a:defRPr/>
            </a:pPr>
            <a:r>
              <a:rPr lang="en-US" altLang="en-US" dirty="0">
                <a:ea typeface="ＭＳ Ｐゴシック" pitchFamily="34" charset="-128"/>
              </a:rPr>
              <a:t>Tries to “see the world through the participant’s eyes”</a:t>
            </a:r>
          </a:p>
          <a:p>
            <a:pPr>
              <a:buClr>
                <a:schemeClr val="tx2"/>
              </a:buClr>
              <a:defRPr/>
            </a:pPr>
            <a:r>
              <a:rPr lang="en-US" altLang="en-US" dirty="0">
                <a:ea typeface="ＭＳ Ｐゴシック" pitchFamily="34" charset="-128"/>
              </a:rPr>
              <a:t>Clinician does not make assumptions about others’      belief systems</a:t>
            </a:r>
          </a:p>
          <a:p>
            <a:pPr>
              <a:buClr>
                <a:schemeClr val="tx2"/>
              </a:buClr>
              <a:defRPr/>
            </a:pPr>
            <a:r>
              <a:rPr lang="en-US" altLang="en-US" dirty="0">
                <a:ea typeface="ＭＳ Ｐゴシック" pitchFamily="34" charset="-128"/>
              </a:rPr>
              <a:t>Uses shared decision-making as a foundation</a:t>
            </a:r>
          </a:p>
          <a:p>
            <a:pPr>
              <a:buClr>
                <a:schemeClr val="tx2"/>
              </a:buClr>
              <a:defRPr/>
            </a:pPr>
            <a:endParaRPr lang="en-US" altLang="en-US" dirty="0">
              <a:ea typeface="ＭＳ Ｐゴシック" pitchFamily="34" charset="-128"/>
            </a:endParaRPr>
          </a:p>
          <a:p>
            <a:pPr>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ea typeface="ＭＳ Ｐゴシック" panose="020B0600070205080204" pitchFamily="34" charset="-128"/>
              </a:rPr>
              <a:t>A Bit More about Shared –Decision Making (SDM)</a:t>
            </a:r>
            <a:endParaRPr lang="en-US" dirty="0"/>
          </a:p>
        </p:txBody>
      </p:sp>
      <p:sp>
        <p:nvSpPr>
          <p:cNvPr id="3" name="Content Placeholder 2"/>
          <p:cNvSpPr>
            <a:spLocks noGrp="1"/>
          </p:cNvSpPr>
          <p:nvPr>
            <p:ph idx="1"/>
          </p:nvPr>
        </p:nvSpPr>
        <p:spPr>
          <a:xfrm>
            <a:off x="457200" y="1752600"/>
            <a:ext cx="8229600" cy="4373563"/>
          </a:xfrm>
        </p:spPr>
        <p:txBody>
          <a:bodyPr>
            <a:normAutofit fontScale="77500" lnSpcReduction="20000"/>
          </a:bodyPr>
          <a:lstStyle/>
          <a:p>
            <a:r>
              <a:rPr lang="en-US" altLang="en-US" sz="3100" i="1" dirty="0">
                <a:ea typeface="ＭＳ Ｐゴシック" pitchFamily="34" charset="-128"/>
              </a:rPr>
              <a:t>SDM is an opportunity to make recovery real.  By developing and promoting SDM in mental healthcare, we can advance consumer-centered care and recovery” (Power, 2007) </a:t>
            </a:r>
          </a:p>
          <a:p>
            <a:r>
              <a:rPr lang="en-US" altLang="en-US" sz="3100" i="1" dirty="0">
                <a:ea typeface="ＭＳ Ｐゴシック" pitchFamily="34" charset="-128"/>
              </a:rPr>
              <a:t>“The practitioner brings information related to the illness, treatment options, risks, benefits, and evidence base. The patient is considered an expert in his or her own values, treatment preferences, and treatment goals</a:t>
            </a:r>
            <a:r>
              <a:rPr lang="en-US" altLang="en-US" sz="3100" dirty="0">
                <a:ea typeface="ＭＳ Ｐゴシック" pitchFamily="34" charset="-128"/>
              </a:rPr>
              <a:t>.” (</a:t>
            </a:r>
            <a:r>
              <a:rPr lang="de-DE" altLang="en-US" sz="3100" dirty="0">
                <a:ea typeface="ＭＳ Ｐゴシック" pitchFamily="34" charset="-128"/>
              </a:rPr>
              <a:t>Schauer et al., 2007, p. 56) </a:t>
            </a:r>
            <a:endParaRPr lang="en-US" altLang="en-US" sz="3100" dirty="0">
              <a:ea typeface="ＭＳ Ｐゴシック" pitchFamily="34" charset="-128"/>
            </a:endParaRPr>
          </a:p>
          <a:p>
            <a:r>
              <a:rPr lang="en-US" altLang="en-US" sz="3100" dirty="0">
                <a:ea typeface="ＭＳ Ｐゴシック" pitchFamily="34" charset="-128"/>
              </a:rPr>
              <a:t> According to Patricia </a:t>
            </a:r>
            <a:r>
              <a:rPr lang="en-US" altLang="en-US" sz="3100" dirty="0" err="1">
                <a:ea typeface="ＭＳ Ｐゴシック" pitchFamily="34" charset="-128"/>
              </a:rPr>
              <a:t>Deegan</a:t>
            </a:r>
            <a:r>
              <a:rPr lang="en-US" altLang="en-US" sz="3100" dirty="0">
                <a:ea typeface="ＭＳ Ｐゴシック" pitchFamily="34" charset="-128"/>
              </a:rPr>
              <a:t> (2007, p. 64), “</a:t>
            </a:r>
            <a:r>
              <a:rPr lang="en-US" altLang="en-US" sz="3100" i="1" dirty="0">
                <a:ea typeface="ＭＳ Ｐゴシック" pitchFamily="34" charset="-128"/>
              </a:rPr>
              <a:t>SDM is founded on the premise that two experts are in the consultation room. . . neither. . . should be silenced, and both must share information in order to arrive at the best treatment decision possible”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a:ea typeface="ＭＳ Ｐゴシック" panose="020B0600070205080204" pitchFamily="34" charset="-128"/>
              </a:rPr>
              <a:t>Shared–Decision Making, cont’d</a:t>
            </a:r>
            <a:endParaRPr lang="en-US" dirty="0"/>
          </a:p>
        </p:txBody>
      </p:sp>
      <p:sp>
        <p:nvSpPr>
          <p:cNvPr id="3" name="Content Placeholder 2"/>
          <p:cNvSpPr>
            <a:spLocks noGrp="1"/>
          </p:cNvSpPr>
          <p:nvPr>
            <p:ph idx="1"/>
          </p:nvPr>
        </p:nvSpPr>
        <p:spPr/>
        <p:txBody>
          <a:bodyPr>
            <a:normAutofit/>
          </a:bodyPr>
          <a:lstStyle/>
          <a:p>
            <a:pPr>
              <a:lnSpc>
                <a:spcPct val="150000"/>
              </a:lnSpc>
              <a:buClr>
                <a:schemeClr val="tx2"/>
              </a:buClr>
              <a:buFont typeface="Arial" charset="0"/>
              <a:buChar char="•"/>
              <a:defRPr/>
            </a:pPr>
            <a:r>
              <a:rPr lang="en-US" altLang="en-US" sz="2800" dirty="0">
                <a:ea typeface="ＭＳ Ｐゴシック" pitchFamily="34" charset="-128"/>
              </a:rPr>
              <a:t>Rejects the previous hierarchical  power structures in mental health with the provider “knowing all”</a:t>
            </a:r>
          </a:p>
          <a:p>
            <a:pPr>
              <a:lnSpc>
                <a:spcPct val="150000"/>
              </a:lnSpc>
              <a:buClr>
                <a:schemeClr val="tx2"/>
              </a:buClr>
              <a:buFont typeface="Arial" charset="0"/>
              <a:buChar char="•"/>
              <a:defRPr/>
            </a:pPr>
            <a:r>
              <a:rPr lang="en-US" altLang="en-US" sz="2800" dirty="0">
                <a:ea typeface="ＭＳ Ｐゴシック" pitchFamily="34" charset="-128"/>
              </a:rPr>
              <a:t>Consumers, families and providers working jointly together</a:t>
            </a:r>
          </a:p>
          <a:p>
            <a:pPr>
              <a:lnSpc>
                <a:spcPct val="150000"/>
              </a:lnSpc>
              <a:buClr>
                <a:schemeClr val="tx2"/>
              </a:buClr>
              <a:buFont typeface="Arial" charset="0"/>
              <a:buChar char="•"/>
              <a:defRPr/>
            </a:pPr>
            <a:r>
              <a:rPr lang="en-US" altLang="en-US" sz="2800" dirty="0">
                <a:ea typeface="ＭＳ Ｐゴシック" pitchFamily="34" charset="-128"/>
              </a:rPr>
              <a:t>Promote consumer</a:t>
            </a:r>
            <a:r>
              <a:rPr lang="ja-JP" altLang="en-US" sz="2800" dirty="0">
                <a:ea typeface="ＭＳ Ｐゴシック" pitchFamily="34" charset="-128"/>
              </a:rPr>
              <a:t>’</a:t>
            </a:r>
            <a:r>
              <a:rPr lang="en-US" altLang="ja-JP" sz="2800" dirty="0" err="1">
                <a:ea typeface="ＭＳ Ｐゴシック" pitchFamily="34" charset="-128"/>
              </a:rPr>
              <a:t>s</a:t>
            </a:r>
            <a:r>
              <a:rPr lang="en-US" altLang="ja-JP" sz="2800" dirty="0">
                <a:ea typeface="ＭＳ Ｐゴシック" pitchFamily="34" charset="-128"/>
              </a:rPr>
              <a:t> </a:t>
            </a:r>
            <a:r>
              <a:rPr lang="en-US" altLang="ja-JP" sz="2800" u="sng" dirty="0">
                <a:ea typeface="ＭＳ Ｐゴシック" pitchFamily="34" charset="-128"/>
              </a:rPr>
              <a:t>empowerment</a:t>
            </a:r>
            <a:r>
              <a:rPr lang="en-US" altLang="ja-JP" sz="2800" dirty="0">
                <a:ea typeface="ＭＳ Ｐゴシック" pitchFamily="34" charset="-128"/>
              </a:rPr>
              <a:t> in decisions</a:t>
            </a:r>
            <a:endParaRPr lang="en-US" altLang="ja-JP" sz="2800" u="sng" dirty="0">
              <a:ea typeface="ＭＳ Ｐゴシック" pitchFamily="34" charset="-128"/>
            </a:endParaRPr>
          </a:p>
          <a:p>
            <a:pPr>
              <a:lnSpc>
                <a:spcPct val="150000"/>
              </a:lnSpc>
              <a:buClr>
                <a:schemeClr val="tx2"/>
              </a:buClr>
              <a:buFont typeface="Arial" charset="0"/>
              <a:buChar char="•"/>
              <a:defRPr/>
            </a:pPr>
            <a:r>
              <a:rPr lang="en-US" altLang="en-US" sz="2800" dirty="0">
                <a:ea typeface="ＭＳ Ｐゴシック" pitchFamily="34" charset="-128"/>
              </a:rPr>
              <a:t>Facilitating consumer’s </a:t>
            </a:r>
            <a:r>
              <a:rPr lang="en-US" altLang="en-US" sz="2800" u="sng" dirty="0">
                <a:ea typeface="ＭＳ Ｐゴシック" pitchFamily="34" charset="-128"/>
              </a:rPr>
              <a:t>responsibility</a:t>
            </a:r>
            <a:r>
              <a:rPr lang="en-US" altLang="en-US" sz="2800" dirty="0">
                <a:ea typeface="ＭＳ Ｐゴシック" pitchFamily="34" charset="-128"/>
              </a:rPr>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lstStyle/>
          <a:p>
            <a:pPr algn="l"/>
            <a:r>
              <a:rPr lang="en-US" altLang="en-US" dirty="0">
                <a:ea typeface="ＭＳ Ｐゴシック" pitchFamily="34" charset="-128"/>
              </a:rPr>
              <a:t>Steps in SDM</a:t>
            </a:r>
            <a:endParaRPr lang="en-US" dirty="0"/>
          </a:p>
        </p:txBody>
      </p:sp>
      <p:sp>
        <p:nvSpPr>
          <p:cNvPr id="3" name="Content Placeholder 2"/>
          <p:cNvSpPr>
            <a:spLocks noGrp="1"/>
          </p:cNvSpPr>
          <p:nvPr>
            <p:ph idx="1"/>
          </p:nvPr>
        </p:nvSpPr>
        <p:spPr/>
        <p:txBody>
          <a:bodyPr>
            <a:normAutofit fontScale="92500" lnSpcReduction="10000"/>
          </a:bodyPr>
          <a:lstStyle/>
          <a:p>
            <a:r>
              <a:rPr lang="en-US" altLang="en-US" sz="2800" dirty="0">
                <a:ea typeface="ＭＳ Ｐゴシック" pitchFamily="34" charset="-128"/>
              </a:rPr>
              <a:t>Steps of SDM (Simon et al, 2006)</a:t>
            </a:r>
          </a:p>
          <a:p>
            <a:pPr lvl="1"/>
            <a:r>
              <a:rPr lang="en-US" altLang="en-US" dirty="0">
                <a:ea typeface="ＭＳ Ｐゴシック" pitchFamily="34" charset="-128"/>
              </a:rPr>
              <a:t>Identify decision to be made </a:t>
            </a:r>
          </a:p>
          <a:p>
            <a:pPr lvl="1"/>
            <a:r>
              <a:rPr lang="en-US" altLang="en-US" dirty="0">
                <a:ea typeface="ＭＳ Ｐゴシック" pitchFamily="34" charset="-128"/>
              </a:rPr>
              <a:t>Identify partners in the decision as equals</a:t>
            </a:r>
          </a:p>
          <a:p>
            <a:pPr lvl="1"/>
            <a:r>
              <a:rPr lang="en-US" altLang="en-US" dirty="0">
                <a:ea typeface="ＭＳ Ｐゴシック" pitchFamily="34" charset="-128"/>
              </a:rPr>
              <a:t>Develop options as equals</a:t>
            </a:r>
          </a:p>
          <a:p>
            <a:pPr lvl="1"/>
            <a:r>
              <a:rPr lang="en-US" altLang="en-US" dirty="0">
                <a:ea typeface="ＭＳ Ｐゴシック" pitchFamily="34" charset="-128"/>
              </a:rPr>
              <a:t>Explore the pros and con’s of the decision</a:t>
            </a:r>
          </a:p>
          <a:p>
            <a:pPr lvl="1"/>
            <a:r>
              <a:rPr lang="en-US" altLang="en-US" dirty="0">
                <a:ea typeface="ＭＳ Ｐゴシック" pitchFamily="34" charset="-128"/>
              </a:rPr>
              <a:t>Identify preferences</a:t>
            </a:r>
          </a:p>
          <a:p>
            <a:pPr lvl="1"/>
            <a:r>
              <a:rPr lang="en-US" altLang="en-US" dirty="0">
                <a:ea typeface="ＭＳ Ｐゴシック" pitchFamily="34" charset="-128"/>
              </a:rPr>
              <a:t>Negotiate among options/develop concordance</a:t>
            </a:r>
          </a:p>
          <a:p>
            <a:pPr lvl="1"/>
            <a:r>
              <a:rPr lang="en-US" altLang="en-US" dirty="0">
                <a:ea typeface="ＭＳ Ｐゴシック" pitchFamily="34" charset="-128"/>
              </a:rPr>
              <a:t>Identify the decision, make a plan to carry it out</a:t>
            </a:r>
          </a:p>
          <a:p>
            <a:pPr lvl="1"/>
            <a:r>
              <a:rPr lang="en-US" altLang="en-US" dirty="0">
                <a:ea typeface="ＭＳ Ｐゴシック" pitchFamily="34" charset="-128"/>
              </a:rPr>
              <a:t>Share the decision and plan with others</a:t>
            </a:r>
          </a:p>
          <a:p>
            <a:pPr lvl="1"/>
            <a:r>
              <a:rPr lang="en-US" altLang="en-US" dirty="0">
                <a:ea typeface="ＭＳ Ｐゴシック" pitchFamily="34" charset="-128"/>
              </a:rPr>
              <a:t>Follow-up on the plan</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Agenda</a:t>
            </a:r>
          </a:p>
        </p:txBody>
      </p:sp>
      <p:sp>
        <p:nvSpPr>
          <p:cNvPr id="3" name="Content Placeholder 2"/>
          <p:cNvSpPr>
            <a:spLocks noGrp="1"/>
          </p:cNvSpPr>
          <p:nvPr>
            <p:ph idx="1"/>
          </p:nvPr>
        </p:nvSpPr>
        <p:spPr/>
        <p:txBody>
          <a:bodyPr>
            <a:normAutofit/>
          </a:bodyPr>
          <a:lstStyle/>
          <a:p>
            <a:pPr>
              <a:lnSpc>
                <a:spcPct val="150000"/>
              </a:lnSpc>
            </a:pPr>
            <a:r>
              <a:rPr lang="en-US" altLang="en-US" sz="2800" dirty="0">
                <a:ea typeface="ＭＳ Ｐゴシック" pitchFamily="34" charset="-128"/>
                <a:cs typeface="Arial" charset="0"/>
              </a:rPr>
              <a:t>Quick review of the pre-training webinar for family clinicians</a:t>
            </a:r>
          </a:p>
          <a:p>
            <a:pPr>
              <a:lnSpc>
                <a:spcPct val="150000"/>
              </a:lnSpc>
            </a:pPr>
            <a:r>
              <a:rPr lang="en-US" altLang="en-US" sz="2800" dirty="0">
                <a:ea typeface="ＭＳ Ｐゴシック" pitchFamily="34" charset="-128"/>
                <a:cs typeface="Arial" charset="0"/>
              </a:rPr>
              <a:t>Role play and practice of engagement sessions</a:t>
            </a:r>
          </a:p>
          <a:p>
            <a:pPr>
              <a:lnSpc>
                <a:spcPct val="150000"/>
              </a:lnSpc>
            </a:pPr>
            <a:r>
              <a:rPr lang="en-US" altLang="en-US" sz="2800" dirty="0">
                <a:ea typeface="ＭＳ Ｐゴシック" pitchFamily="34" charset="-128"/>
                <a:cs typeface="Arial" charset="0"/>
              </a:rPr>
              <a:t>Role play and practice of individual family interview session</a:t>
            </a:r>
          </a:p>
          <a:p>
            <a:pPr>
              <a:lnSpc>
                <a:spcPct val="150000"/>
              </a:lnSpc>
            </a:pPr>
            <a:r>
              <a:rPr lang="en-US" altLang="en-US" sz="2800" dirty="0">
                <a:ea typeface="ＭＳ Ｐゴシック" pitchFamily="34" charset="-128"/>
                <a:cs typeface="Arial" charset="0"/>
              </a:rPr>
              <a:t>Role play and practice of educational session</a:t>
            </a:r>
          </a:p>
          <a:p>
            <a:pPr>
              <a:lnSpc>
                <a:spcPct val="150000"/>
              </a:lnSpc>
            </a:pPr>
            <a:endParaRPr lang="en-US" altLang="en-US" sz="2800" dirty="0">
              <a:ea typeface="ＭＳ Ｐゴシック" pitchFamily="34" charset="-128"/>
              <a:cs typeface="Arial" charset="0"/>
            </a:endParaRPr>
          </a:p>
          <a:p>
            <a:pPr>
              <a:lnSpc>
                <a:spcPct val="150000"/>
              </a:lnSpc>
            </a:pPr>
            <a:endParaRPr lang="en-US" altLang="en-US" sz="2800" dirty="0">
              <a:ea typeface="ＭＳ Ｐゴシック" pitchFamily="34" charset="-128"/>
              <a:cs typeface="Arial" charset="0"/>
            </a:endParaRPr>
          </a:p>
          <a:p>
            <a:pPr>
              <a:buNone/>
            </a:pPr>
            <a:endParaRPr lang="en-US" altLang="en-US" dirty="0">
              <a:solidFill>
                <a:schemeClr val="tx1"/>
              </a:solidFill>
              <a:ea typeface="ＭＳ Ｐゴシック" pitchFamily="34" charset="-128"/>
              <a:cs typeface="Arial" charset="0"/>
            </a:endParaRPr>
          </a:p>
          <a:p>
            <a:endParaRPr lang="en-US" altLang="en-US" dirty="0">
              <a:solidFill>
                <a:schemeClr val="tx1"/>
              </a:solidFill>
              <a:ea typeface="ＭＳ Ｐゴシック" pitchFamily="34" charset="-128"/>
              <a:cs typeface="Arial" charset="0"/>
            </a:endParaRPr>
          </a:p>
          <a:p>
            <a:endParaRPr lang="en-US" altLang="en-US" dirty="0">
              <a:solidFill>
                <a:schemeClr val="tx1"/>
              </a:solidFill>
              <a:ea typeface="ＭＳ Ｐゴシック" pitchFamily="34" charset="-128"/>
              <a:cs typeface="Arial" charset="0"/>
            </a:endParaRP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t>Content of Education about Psychosis</a:t>
            </a:r>
          </a:p>
        </p:txBody>
      </p:sp>
      <p:sp>
        <p:nvSpPr>
          <p:cNvPr id="3" name="Content Placeholder 2"/>
          <p:cNvSpPr>
            <a:spLocks noGrp="1"/>
          </p:cNvSpPr>
          <p:nvPr>
            <p:ph idx="1"/>
          </p:nvPr>
        </p:nvSpPr>
        <p:spPr/>
        <p:txBody>
          <a:bodyPr>
            <a:normAutofit fontScale="85000" lnSpcReduction="10000"/>
          </a:bodyPr>
          <a:lstStyle/>
          <a:p>
            <a:pPr>
              <a:buClr>
                <a:schemeClr val="accent5"/>
              </a:buClr>
              <a:defRPr/>
            </a:pPr>
            <a:r>
              <a:rPr lang="en-US" altLang="en-US" dirty="0">
                <a:solidFill>
                  <a:schemeClr val="tx1"/>
                </a:solidFill>
                <a:ea typeface="ＭＳ Ｐゴシック" pitchFamily="34" charset="-128"/>
              </a:rPr>
              <a:t>Session content follows the hand-outs</a:t>
            </a:r>
          </a:p>
          <a:p>
            <a:pPr>
              <a:buClr>
                <a:schemeClr val="accent5"/>
              </a:buClr>
              <a:defRPr/>
            </a:pPr>
            <a:r>
              <a:rPr lang="en-US" altLang="en-US" dirty="0">
                <a:solidFill>
                  <a:schemeClr val="tx1"/>
                </a:solidFill>
                <a:ea typeface="ＭＳ Ｐゴシック" pitchFamily="34" charset="-128"/>
              </a:rPr>
              <a:t>Out of session assignments are encouraged</a:t>
            </a:r>
          </a:p>
          <a:p>
            <a:pPr>
              <a:buClr>
                <a:schemeClr val="accent5"/>
              </a:buClr>
              <a:defRPr/>
            </a:pPr>
            <a:r>
              <a:rPr lang="en-US" altLang="en-US" dirty="0">
                <a:solidFill>
                  <a:schemeClr val="tx1"/>
                </a:solidFill>
                <a:ea typeface="ＭＳ Ｐゴシック" pitchFamily="34" charset="-128"/>
              </a:rPr>
              <a:t>Clinician and family can read or clinician can use a more Socratic method to cover in session material</a:t>
            </a:r>
          </a:p>
          <a:p>
            <a:pPr>
              <a:buClr>
                <a:schemeClr val="accent5"/>
              </a:buClr>
              <a:defRPr/>
            </a:pPr>
            <a:r>
              <a:rPr lang="en-US" altLang="en-US" dirty="0">
                <a:solidFill>
                  <a:schemeClr val="tx1"/>
                </a:solidFill>
                <a:ea typeface="ＭＳ Ｐゴシック" pitchFamily="34" charset="-128"/>
              </a:rPr>
              <a:t>Choose language cautiously—client may not believe he/she has an illness but may be willing to acknowledge problems or desire to work on goals </a:t>
            </a:r>
          </a:p>
          <a:p>
            <a:pPr>
              <a:buClr>
                <a:schemeClr val="accent5"/>
              </a:buClr>
              <a:defRPr/>
            </a:pPr>
            <a:r>
              <a:rPr lang="en-US" altLang="en-US" dirty="0">
                <a:solidFill>
                  <a:schemeClr val="tx1"/>
                </a:solidFill>
                <a:ea typeface="ＭＳ Ｐゴシック" pitchFamily="34" charset="-128"/>
              </a:rPr>
              <a:t>Monitoring and managing urgent issues during family sessions—trying to defer unless it is an emergency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914400" y="1981200"/>
            <a:ext cx="7772400" cy="3200400"/>
          </a:xfrm>
        </p:spPr>
        <p:txBody>
          <a:bodyPr rtlCol="0">
            <a:normAutofit fontScale="90000"/>
          </a:bodyPr>
          <a:lstStyle/>
          <a:p>
            <a:pPr algn="ctr" eaLnBrk="1" fontAlgn="auto" hangingPunct="1">
              <a:spcAft>
                <a:spcPts val="0"/>
              </a:spcAft>
              <a:defRPr/>
            </a:pPr>
            <a:r>
              <a:rPr lang="en-US" sz="4800" b="0" dirty="0">
                <a:ea typeface="+mj-ea"/>
                <a:cs typeface="+mj-cs"/>
              </a:rPr>
              <a:t>Education Session: Role Play </a:t>
            </a:r>
            <a:br>
              <a:rPr lang="en-US" sz="4800" b="0" dirty="0">
                <a:ea typeface="+mj-ea"/>
                <a:cs typeface="+mj-cs"/>
              </a:rPr>
            </a:br>
            <a:r>
              <a:rPr lang="en-US" sz="4800" b="0" dirty="0">
                <a:ea typeface="+mj-ea"/>
                <a:cs typeface="+mj-cs"/>
              </a:rPr>
              <a:t>&amp;</a:t>
            </a:r>
            <a:br>
              <a:rPr lang="en-US" sz="4800" b="0" dirty="0">
                <a:ea typeface="+mj-ea"/>
                <a:cs typeface="+mj-cs"/>
              </a:rPr>
            </a:br>
            <a:r>
              <a:rPr lang="en-US" sz="4800" b="0" dirty="0">
                <a:ea typeface="+mj-ea"/>
                <a:cs typeface="+mj-cs"/>
              </a:rPr>
              <a:t> Practice</a:t>
            </a:r>
            <a:r>
              <a:rPr lang="en-US" sz="3600" b="0" dirty="0">
                <a:ea typeface="+mj-ea"/>
                <a:cs typeface="+mj-cs"/>
              </a:rPr>
              <a:t> </a:t>
            </a:r>
            <a:r>
              <a:rPr lang="en-US" sz="3600" dirty="0">
                <a:effectLst>
                  <a:outerShdw blurRad="38100" dist="38100" dir="2700000" algn="tl">
                    <a:srgbClr val="000000">
                      <a:alpha val="43137"/>
                    </a:srgbClr>
                  </a:outerShdw>
                </a:effectLst>
                <a:ea typeface="+mj-ea"/>
                <a:cs typeface="+mj-cs"/>
              </a:rPr>
              <a:t/>
            </a:r>
            <a:br>
              <a:rPr lang="en-US" sz="3600" dirty="0">
                <a:effectLst>
                  <a:outerShdw blurRad="38100" dist="38100" dir="2700000" algn="tl">
                    <a:srgbClr val="000000">
                      <a:alpha val="43137"/>
                    </a:srgbClr>
                  </a:outerShdw>
                </a:effectLst>
                <a:ea typeface="+mj-ea"/>
                <a:cs typeface="+mj-cs"/>
              </a:rPr>
            </a:br>
            <a:endParaRPr lang="en-US" sz="3600" dirty="0">
              <a:effectLst>
                <a:outerShdw blurRad="38100" dist="38100" dir="2700000" algn="tl">
                  <a:srgbClr val="000000">
                    <a:alpha val="43137"/>
                  </a:srgbClr>
                </a:outerShdw>
              </a:effectLst>
              <a:ea typeface="+mj-ea"/>
              <a:cs typeface="+mj-cs"/>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t>Family Education-Potential Complications</a:t>
            </a:r>
          </a:p>
        </p:txBody>
      </p:sp>
      <p:sp>
        <p:nvSpPr>
          <p:cNvPr id="3" name="Content Placeholder 2"/>
          <p:cNvSpPr>
            <a:spLocks noGrp="1"/>
          </p:cNvSpPr>
          <p:nvPr>
            <p:ph idx="1"/>
          </p:nvPr>
        </p:nvSpPr>
        <p:spPr/>
        <p:txBody>
          <a:bodyPr/>
          <a:lstStyle/>
          <a:p>
            <a:pPr marL="457200" indent="-457200">
              <a:buClr>
                <a:schemeClr val="accent5"/>
              </a:buClr>
              <a:defRPr/>
            </a:pPr>
            <a:r>
              <a:rPr lang="en-US" altLang="en-US" dirty="0">
                <a:solidFill>
                  <a:schemeClr val="tx1"/>
                </a:solidFill>
                <a:ea typeface="ＭＳ Ｐゴシック" pitchFamily="34" charset="-128"/>
              </a:rPr>
              <a:t>The need for other family work—referrals for couples counseling, distress in family members</a:t>
            </a:r>
          </a:p>
          <a:p>
            <a:pPr marL="457200" indent="-457200">
              <a:buClr>
                <a:schemeClr val="accent5"/>
              </a:buClr>
              <a:defRPr/>
            </a:pPr>
            <a:r>
              <a:rPr lang="en-US" altLang="en-US" dirty="0">
                <a:solidFill>
                  <a:schemeClr val="tx1"/>
                </a:solidFill>
                <a:ea typeface="ＭＳ Ｐゴシック" pitchFamily="34" charset="-128"/>
              </a:rPr>
              <a:t>Dealing with relapses</a:t>
            </a:r>
          </a:p>
          <a:p>
            <a:pPr marL="457200" indent="-457200">
              <a:buClr>
                <a:schemeClr val="accent5"/>
              </a:buClr>
              <a:defRPr/>
            </a:pPr>
            <a:r>
              <a:rPr lang="en-US" altLang="en-US" dirty="0">
                <a:solidFill>
                  <a:schemeClr val="tx1"/>
                </a:solidFill>
                <a:ea typeface="ＭＳ Ｐゴシック" pitchFamily="34" charset="-128"/>
              </a:rPr>
              <a:t>High risk for suicide—25% of persons with psychosis make a suicide attempt in first year of contact with mental health professional (less risk when people are in FEP programs) </a:t>
            </a:r>
          </a:p>
          <a:p>
            <a:pPr>
              <a:buNone/>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t>Important to Always Keep in Mind the Risk Factors for Suicide</a:t>
            </a:r>
          </a:p>
        </p:txBody>
      </p:sp>
      <p:sp>
        <p:nvSpPr>
          <p:cNvPr id="3" name="Content Placeholder 2"/>
          <p:cNvSpPr>
            <a:spLocks noGrp="1"/>
          </p:cNvSpPr>
          <p:nvPr>
            <p:ph idx="1"/>
          </p:nvPr>
        </p:nvSpPr>
        <p:spPr/>
        <p:txBody>
          <a:bodyPr>
            <a:normAutofit fontScale="55000" lnSpcReduction="20000"/>
          </a:bodyPr>
          <a:lstStyle/>
          <a:p>
            <a:pPr>
              <a:buClr>
                <a:schemeClr val="accent5"/>
              </a:buClr>
              <a:defRPr/>
            </a:pPr>
            <a:r>
              <a:rPr lang="en-US" altLang="en-US" dirty="0">
                <a:solidFill>
                  <a:schemeClr val="tx2"/>
                </a:solidFill>
                <a:ea typeface="ＭＳ Ｐゴシック" pitchFamily="34" charset="-128"/>
              </a:rPr>
              <a:t>Male gender</a:t>
            </a:r>
          </a:p>
          <a:p>
            <a:pPr>
              <a:buClr>
                <a:schemeClr val="accent5"/>
              </a:buClr>
              <a:defRPr/>
            </a:pPr>
            <a:r>
              <a:rPr lang="en-US" altLang="en-US" dirty="0">
                <a:solidFill>
                  <a:schemeClr val="tx2"/>
                </a:solidFill>
                <a:ea typeface="ＭＳ Ｐゴシック" pitchFamily="34" charset="-128"/>
              </a:rPr>
              <a:t>Single</a:t>
            </a:r>
            <a:endParaRPr lang="en-US" altLang="en-US" dirty="0">
              <a:ea typeface="ＭＳ Ｐゴシック" pitchFamily="34" charset="-128"/>
            </a:endParaRPr>
          </a:p>
          <a:p>
            <a:pPr>
              <a:buClr>
                <a:schemeClr val="accent5"/>
              </a:buClr>
              <a:defRPr/>
            </a:pPr>
            <a:r>
              <a:rPr lang="en-US" altLang="en-US" dirty="0">
                <a:solidFill>
                  <a:schemeClr val="tx2"/>
                </a:solidFill>
                <a:ea typeface="ＭＳ Ｐゴシック" pitchFamily="34" charset="-128"/>
              </a:rPr>
              <a:t>Unemployed</a:t>
            </a:r>
            <a:endParaRPr lang="en-US" altLang="en-US" dirty="0">
              <a:ea typeface="ＭＳ Ｐゴシック" pitchFamily="34" charset="-128"/>
            </a:endParaRPr>
          </a:p>
          <a:p>
            <a:pPr>
              <a:buClr>
                <a:schemeClr val="accent5"/>
              </a:buClr>
              <a:defRPr/>
            </a:pPr>
            <a:r>
              <a:rPr lang="en-US" altLang="en-US" dirty="0">
                <a:solidFill>
                  <a:schemeClr val="tx2"/>
                </a:solidFill>
                <a:ea typeface="ＭＳ Ｐゴシック" pitchFamily="34" charset="-128"/>
              </a:rPr>
              <a:t>Suicidal ideation and/or previous suicide attempt(s)</a:t>
            </a:r>
          </a:p>
          <a:p>
            <a:pPr>
              <a:buClr>
                <a:schemeClr val="accent5"/>
              </a:buClr>
              <a:defRPr/>
            </a:pPr>
            <a:r>
              <a:rPr lang="en-US" altLang="en-US" dirty="0">
                <a:solidFill>
                  <a:schemeClr val="tx2"/>
                </a:solidFill>
                <a:ea typeface="ＭＳ Ｐゴシック" pitchFamily="34" charset="-128"/>
              </a:rPr>
              <a:t>Good </a:t>
            </a:r>
            <a:r>
              <a:rPr lang="en-US" altLang="en-US" dirty="0" err="1">
                <a:solidFill>
                  <a:schemeClr val="tx2"/>
                </a:solidFill>
                <a:ea typeface="ＭＳ Ｐゴシック" pitchFamily="34" charset="-128"/>
              </a:rPr>
              <a:t>premorbid</a:t>
            </a:r>
            <a:r>
              <a:rPr lang="en-US" altLang="en-US" dirty="0">
                <a:solidFill>
                  <a:schemeClr val="tx2"/>
                </a:solidFill>
                <a:ea typeface="ＭＳ Ｐゴシック" pitchFamily="34" charset="-128"/>
              </a:rPr>
              <a:t> functioning with high personal expectations</a:t>
            </a:r>
          </a:p>
          <a:p>
            <a:pPr>
              <a:buClr>
                <a:schemeClr val="accent5"/>
              </a:buClr>
              <a:defRPr/>
            </a:pPr>
            <a:r>
              <a:rPr lang="en-US" altLang="en-US" dirty="0">
                <a:solidFill>
                  <a:schemeClr val="tx2"/>
                </a:solidFill>
                <a:ea typeface="ＭＳ Ｐゴシック" pitchFamily="34" charset="-128"/>
              </a:rPr>
              <a:t>High </a:t>
            </a:r>
            <a:r>
              <a:rPr lang="en-US" altLang="en-US" dirty="0" err="1">
                <a:solidFill>
                  <a:schemeClr val="tx2"/>
                </a:solidFill>
                <a:ea typeface="ＭＳ Ｐゴシック" pitchFamily="34" charset="-128"/>
              </a:rPr>
              <a:t>premorbid</a:t>
            </a:r>
            <a:r>
              <a:rPr lang="en-US" altLang="en-US" dirty="0">
                <a:solidFill>
                  <a:schemeClr val="tx2"/>
                </a:solidFill>
                <a:ea typeface="ＭＳ Ｐゴシック" pitchFamily="34" charset="-128"/>
              </a:rPr>
              <a:t> IQ</a:t>
            </a:r>
          </a:p>
          <a:p>
            <a:pPr>
              <a:buClr>
                <a:schemeClr val="accent5"/>
              </a:buClr>
              <a:defRPr/>
            </a:pPr>
            <a:r>
              <a:rPr lang="en-US" altLang="en-US" dirty="0">
                <a:solidFill>
                  <a:schemeClr val="tx2"/>
                </a:solidFill>
                <a:ea typeface="ＭＳ Ｐゴシック" pitchFamily="34" charset="-128"/>
              </a:rPr>
              <a:t>Good insight</a:t>
            </a:r>
          </a:p>
          <a:p>
            <a:pPr>
              <a:buClr>
                <a:schemeClr val="accent5"/>
              </a:buClr>
              <a:defRPr/>
            </a:pPr>
            <a:r>
              <a:rPr lang="en-US" altLang="en-US" dirty="0">
                <a:solidFill>
                  <a:schemeClr val="tx2"/>
                </a:solidFill>
                <a:ea typeface="ＭＳ Ｐゴシック" pitchFamily="34" charset="-128"/>
              </a:rPr>
              <a:t>Depression and/or hopelessness</a:t>
            </a:r>
          </a:p>
          <a:p>
            <a:pPr>
              <a:buClr>
                <a:schemeClr val="accent5"/>
              </a:buClr>
              <a:defRPr/>
            </a:pPr>
            <a:r>
              <a:rPr lang="en-US" altLang="en-US" dirty="0">
                <a:solidFill>
                  <a:schemeClr val="tx2"/>
                </a:solidFill>
                <a:ea typeface="ＭＳ Ｐゴシック" pitchFamily="34" charset="-128"/>
              </a:rPr>
              <a:t>Substance abuse</a:t>
            </a:r>
          </a:p>
          <a:p>
            <a:pPr>
              <a:buClr>
                <a:schemeClr val="accent5"/>
              </a:buClr>
              <a:defRPr/>
            </a:pPr>
            <a:r>
              <a:rPr lang="en-US" altLang="en-US" dirty="0">
                <a:solidFill>
                  <a:schemeClr val="tx2"/>
                </a:solidFill>
                <a:ea typeface="ＭＳ Ｐゴシック" pitchFamily="34" charset="-128"/>
              </a:rPr>
              <a:t>Substantial illness-related deterioration</a:t>
            </a:r>
          </a:p>
          <a:p>
            <a:pPr>
              <a:buClr>
                <a:schemeClr val="accent5"/>
              </a:buClr>
              <a:defRPr/>
            </a:pPr>
            <a:r>
              <a:rPr lang="en-US" altLang="en-US" dirty="0">
                <a:solidFill>
                  <a:schemeClr val="tx2"/>
                </a:solidFill>
                <a:ea typeface="ＭＳ Ｐゴシック" pitchFamily="34" charset="-128"/>
              </a:rPr>
              <a:t>Command hallucinations</a:t>
            </a:r>
          </a:p>
          <a:p>
            <a:pPr>
              <a:buClr>
                <a:schemeClr val="accent5"/>
              </a:buClr>
              <a:defRPr/>
            </a:pPr>
            <a:r>
              <a:rPr lang="en-US" altLang="en-US" dirty="0">
                <a:solidFill>
                  <a:schemeClr val="tx2"/>
                </a:solidFill>
                <a:ea typeface="ＭＳ Ｐゴシック" pitchFamily="34" charset="-128"/>
              </a:rPr>
              <a:t>Grandiose or persecutory delusions (may result in self-destructive behavior)</a:t>
            </a:r>
          </a:p>
          <a:p>
            <a:pPr>
              <a:buClr>
                <a:schemeClr val="accent5"/>
              </a:buClr>
              <a:defRPr/>
            </a:pPr>
            <a:r>
              <a:rPr lang="en-US" altLang="en-US" dirty="0">
                <a:solidFill>
                  <a:schemeClr val="tx2"/>
                </a:solidFill>
                <a:ea typeface="ＭＳ Ｐゴシック" pitchFamily="34" charset="-128"/>
              </a:rPr>
              <a:t>Family history of suicide</a:t>
            </a:r>
          </a:p>
          <a:p>
            <a:pPr>
              <a:buClr>
                <a:schemeClr val="accent5"/>
              </a:buClr>
              <a:buNone/>
              <a:defRPr/>
            </a:pPr>
            <a:endParaRPr lang="en-US" altLang="en-US" b="1" dirty="0">
              <a:ea typeface="ＭＳ Ｐゴシック" pitchFamily="34" charset="-128"/>
            </a:endParaRPr>
          </a:p>
          <a:p>
            <a:pPr>
              <a:buClr>
                <a:schemeClr val="accent5"/>
              </a:buClr>
              <a:buNone/>
              <a:defRPr/>
            </a:pPr>
            <a:r>
              <a:rPr lang="en-US" altLang="en-US" b="1" dirty="0">
                <a:ea typeface="ＭＳ Ｐゴシック" pitchFamily="34" charset="-128"/>
              </a:rPr>
              <a:t>Need to monitor and get help; err on the side of caution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194" name="Rectangle 2"/>
          <p:cNvSpPr>
            <a:spLocks noGrp="1" noChangeArrowheads="1"/>
          </p:cNvSpPr>
          <p:nvPr>
            <p:ph type="title"/>
          </p:nvPr>
        </p:nvSpPr>
        <p:spPr>
          <a:xfrm>
            <a:off x="990600" y="1981200"/>
            <a:ext cx="7772400" cy="3200400"/>
          </a:xfrm>
        </p:spPr>
        <p:txBody>
          <a:bodyPr rtlCol="0">
            <a:normAutofit/>
          </a:bodyPr>
          <a:lstStyle/>
          <a:p>
            <a:pPr algn="ctr" eaLnBrk="1" fontAlgn="auto" hangingPunct="1">
              <a:spcAft>
                <a:spcPts val="0"/>
              </a:spcAft>
              <a:defRPr/>
            </a:pPr>
            <a:r>
              <a:rPr lang="en-US" sz="4400" b="0" dirty="0">
                <a:ea typeface="+mj-ea"/>
                <a:cs typeface="+mj-cs"/>
              </a:rPr>
              <a:t>Stage 5: Communication Skills Training</a:t>
            </a:r>
            <a:r>
              <a:rPr lang="en-US" sz="4400" b="0" dirty="0">
                <a:solidFill>
                  <a:srgbClr val="E18305"/>
                </a:solidFill>
                <a:ea typeface="+mj-ea"/>
                <a:cs typeface="+mj-cs"/>
              </a:rPr>
              <a:t> </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a:t>COMMUNICATION SKILLS TRAINING</a:t>
            </a:r>
            <a:endParaRPr lang="en-US" dirty="0"/>
          </a:p>
        </p:txBody>
      </p:sp>
      <p:sp>
        <p:nvSpPr>
          <p:cNvPr id="3" name="Content Placeholder 2"/>
          <p:cNvSpPr>
            <a:spLocks noGrp="1"/>
          </p:cNvSpPr>
          <p:nvPr>
            <p:ph idx="1"/>
          </p:nvPr>
        </p:nvSpPr>
        <p:spPr/>
        <p:txBody>
          <a:bodyPr>
            <a:normAutofit lnSpcReduction="10000"/>
          </a:bodyPr>
          <a:lstStyle/>
          <a:p>
            <a:pPr marL="457200" indent="-457200">
              <a:lnSpc>
                <a:spcPct val="90000"/>
              </a:lnSpc>
              <a:buClr>
                <a:schemeClr val="accent5"/>
              </a:buClr>
              <a:defRPr/>
            </a:pPr>
            <a:r>
              <a:rPr lang="en-US" altLang="en-US" sz="2800" dirty="0">
                <a:ea typeface="ＭＳ Ｐゴシック" pitchFamily="34" charset="-128"/>
              </a:rPr>
              <a:t>Provide rationale to family for improving communication skills</a:t>
            </a:r>
          </a:p>
          <a:p>
            <a:pPr marL="457200" indent="-457200">
              <a:lnSpc>
                <a:spcPct val="90000"/>
              </a:lnSpc>
              <a:buClr>
                <a:schemeClr val="accent5"/>
              </a:buClr>
              <a:defRPr/>
            </a:pPr>
            <a:r>
              <a:rPr lang="en-US" altLang="en-US" sz="2800" dirty="0">
                <a:ea typeface="ＭＳ Ｐゴシック" pitchFamily="34" charset="-128"/>
              </a:rPr>
              <a:t>Consider including exercise to help participants generate feelings (e.g., “faces” poster)</a:t>
            </a:r>
          </a:p>
          <a:p>
            <a:pPr marL="457200" indent="-457200">
              <a:lnSpc>
                <a:spcPct val="90000"/>
              </a:lnSpc>
              <a:buClr>
                <a:schemeClr val="accent5"/>
              </a:buClr>
              <a:defRPr/>
            </a:pPr>
            <a:r>
              <a:rPr lang="en-US" altLang="en-US" sz="2800" dirty="0">
                <a:ea typeface="ＭＳ Ｐゴシック" pitchFamily="34" charset="-128"/>
              </a:rPr>
              <a:t>General tips to improving communication</a:t>
            </a:r>
          </a:p>
          <a:p>
            <a:pPr marL="857250" lvl="1" indent="-457200">
              <a:lnSpc>
                <a:spcPct val="90000"/>
              </a:lnSpc>
              <a:buClr>
                <a:schemeClr val="accent5"/>
              </a:buClr>
              <a:defRPr/>
            </a:pPr>
            <a:r>
              <a:rPr lang="en-US" altLang="en-US" sz="2400" dirty="0">
                <a:solidFill>
                  <a:schemeClr val="tx2"/>
                </a:solidFill>
                <a:ea typeface="ＭＳ Ｐゴシック" pitchFamily="34" charset="-128"/>
              </a:rPr>
              <a:t>Get to the point</a:t>
            </a:r>
          </a:p>
          <a:p>
            <a:pPr marL="857250" lvl="1" indent="-457200">
              <a:lnSpc>
                <a:spcPct val="90000"/>
              </a:lnSpc>
              <a:buClr>
                <a:schemeClr val="accent5"/>
              </a:buClr>
              <a:defRPr/>
            </a:pPr>
            <a:r>
              <a:rPr lang="en-US" altLang="en-US" sz="2400" dirty="0">
                <a:solidFill>
                  <a:schemeClr val="tx2"/>
                </a:solidFill>
                <a:ea typeface="ＭＳ Ｐゴシック" pitchFamily="34" charset="-128"/>
              </a:rPr>
              <a:t>Keep communications focused</a:t>
            </a:r>
          </a:p>
          <a:p>
            <a:pPr marL="857250" lvl="1" indent="-457200">
              <a:lnSpc>
                <a:spcPct val="90000"/>
              </a:lnSpc>
              <a:buClr>
                <a:schemeClr val="accent5"/>
              </a:buClr>
              <a:defRPr/>
            </a:pPr>
            <a:r>
              <a:rPr lang="en-US" altLang="en-US" sz="2400" dirty="0">
                <a:solidFill>
                  <a:schemeClr val="tx2"/>
                </a:solidFill>
                <a:ea typeface="ＭＳ Ｐゴシック" pitchFamily="34" charset="-128"/>
              </a:rPr>
              <a:t>Speak clearly</a:t>
            </a:r>
          </a:p>
          <a:p>
            <a:pPr marL="857250" lvl="1" indent="-457200">
              <a:lnSpc>
                <a:spcPct val="90000"/>
              </a:lnSpc>
              <a:buClr>
                <a:schemeClr val="accent5"/>
              </a:buClr>
              <a:defRPr/>
            </a:pPr>
            <a:r>
              <a:rPr lang="en-US" altLang="en-US" sz="2400" dirty="0">
                <a:solidFill>
                  <a:schemeClr val="tx2"/>
                </a:solidFill>
                <a:ea typeface="ＭＳ Ｐゴシック" pitchFamily="34" charset="-128"/>
              </a:rPr>
              <a:t>Use feeling statements </a:t>
            </a:r>
          </a:p>
          <a:p>
            <a:pPr marL="857250" lvl="1" indent="-457200">
              <a:lnSpc>
                <a:spcPct val="90000"/>
              </a:lnSpc>
              <a:buClr>
                <a:schemeClr val="accent5"/>
              </a:buClr>
              <a:defRPr/>
            </a:pPr>
            <a:r>
              <a:rPr lang="en-US" altLang="en-US" sz="2400" dirty="0">
                <a:solidFill>
                  <a:schemeClr val="tx2"/>
                </a:solidFill>
                <a:ea typeface="ＭＳ Ｐゴシック" pitchFamily="34" charset="-128"/>
              </a:rPr>
              <a:t>Speak only for yourself</a:t>
            </a:r>
          </a:p>
          <a:p>
            <a:pPr marL="857250" lvl="1" indent="-457200">
              <a:lnSpc>
                <a:spcPct val="90000"/>
              </a:lnSpc>
              <a:buClr>
                <a:schemeClr val="accent5"/>
              </a:buClr>
              <a:defRPr/>
            </a:pPr>
            <a:r>
              <a:rPr lang="en-US" altLang="en-US" sz="2400" dirty="0">
                <a:solidFill>
                  <a:schemeClr val="tx2"/>
                </a:solidFill>
                <a:ea typeface="ＭＳ Ｐゴシック" pitchFamily="34" charset="-128"/>
              </a:rPr>
              <a:t>Focus on behavior</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a:t>Goals of Communication Skills Training</a:t>
            </a:r>
            <a:endParaRPr lang="en-US" dirty="0"/>
          </a:p>
        </p:txBody>
      </p:sp>
      <p:sp>
        <p:nvSpPr>
          <p:cNvPr id="3" name="Content Placeholder 2"/>
          <p:cNvSpPr>
            <a:spLocks noGrp="1"/>
          </p:cNvSpPr>
          <p:nvPr>
            <p:ph idx="1"/>
          </p:nvPr>
        </p:nvSpPr>
        <p:spPr/>
        <p:txBody>
          <a:bodyPr/>
          <a:lstStyle/>
          <a:p>
            <a:pPr marL="457200" indent="-457200">
              <a:buClr>
                <a:schemeClr val="accent5"/>
              </a:buClr>
              <a:defRPr/>
            </a:pPr>
            <a:r>
              <a:rPr lang="en-US" altLang="en-US" dirty="0">
                <a:ea typeface="ＭＳ Ｐゴシック" pitchFamily="34" charset="-128"/>
              </a:rPr>
              <a:t>Reduce negative affect</a:t>
            </a:r>
          </a:p>
          <a:p>
            <a:pPr marL="457200" indent="-457200">
              <a:buClr>
                <a:schemeClr val="accent5"/>
              </a:buClr>
              <a:defRPr/>
            </a:pPr>
            <a:r>
              <a:rPr lang="en-US" altLang="en-US" dirty="0">
                <a:ea typeface="ＭＳ Ｐゴシック" pitchFamily="34" charset="-128"/>
              </a:rPr>
              <a:t>Compensate for client’s deficits in information processing</a:t>
            </a:r>
          </a:p>
          <a:p>
            <a:pPr marL="457200" indent="-457200">
              <a:buClr>
                <a:schemeClr val="accent5"/>
              </a:buClr>
              <a:defRPr/>
            </a:pPr>
            <a:r>
              <a:rPr lang="en-US" altLang="en-US" dirty="0">
                <a:ea typeface="ＭＳ Ｐゴシック" pitchFamily="34" charset="-128"/>
              </a:rPr>
              <a:t>Improve interpersonal skills</a:t>
            </a:r>
          </a:p>
          <a:p>
            <a:pPr>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a:t>Steps of Communication Skills Training with Families</a:t>
            </a:r>
            <a:endParaRPr lang="en-US" dirty="0"/>
          </a:p>
        </p:txBody>
      </p:sp>
      <p:sp>
        <p:nvSpPr>
          <p:cNvPr id="3" name="Content Placeholder 2"/>
          <p:cNvSpPr>
            <a:spLocks noGrp="1"/>
          </p:cNvSpPr>
          <p:nvPr>
            <p:ph idx="1"/>
          </p:nvPr>
        </p:nvSpPr>
        <p:spPr/>
        <p:txBody>
          <a:bodyPr/>
          <a:lstStyle/>
          <a:p>
            <a:pPr marL="514350" indent="-514350">
              <a:lnSpc>
                <a:spcPct val="150000"/>
              </a:lnSpc>
              <a:buClr>
                <a:schemeClr val="tx2"/>
              </a:buClr>
              <a:buFont typeface="+mj-lt"/>
              <a:buAutoNum type="arabicPeriod"/>
              <a:defRPr/>
            </a:pPr>
            <a:r>
              <a:rPr lang="en-US" altLang="en-US" sz="2800" dirty="0">
                <a:ea typeface="ＭＳ Ｐゴシック" pitchFamily="34" charset="-128"/>
              </a:rPr>
              <a:t>Establish a rationale for learning the skill</a:t>
            </a:r>
          </a:p>
          <a:p>
            <a:pPr marL="514350" indent="-514350">
              <a:lnSpc>
                <a:spcPct val="150000"/>
              </a:lnSpc>
              <a:buClr>
                <a:schemeClr val="tx2"/>
              </a:buClr>
              <a:buFont typeface="+mj-lt"/>
              <a:buAutoNum type="arabicPeriod"/>
              <a:defRPr/>
            </a:pPr>
            <a:r>
              <a:rPr lang="en-US" altLang="en-US" sz="2800" dirty="0">
                <a:ea typeface="ＭＳ Ｐゴシック" pitchFamily="34" charset="-128"/>
              </a:rPr>
              <a:t>Present the component steps of the skill</a:t>
            </a:r>
          </a:p>
          <a:p>
            <a:pPr marL="514350" indent="-514350">
              <a:lnSpc>
                <a:spcPct val="150000"/>
              </a:lnSpc>
              <a:buClr>
                <a:schemeClr val="tx2"/>
              </a:buClr>
              <a:buFont typeface="+mj-lt"/>
              <a:buAutoNum type="arabicPeriod"/>
              <a:defRPr/>
            </a:pPr>
            <a:r>
              <a:rPr lang="en-US" altLang="en-US" sz="2800" dirty="0">
                <a:ea typeface="ＭＳ Ｐゴシック" pitchFamily="34" charset="-128"/>
              </a:rPr>
              <a:t>Model (demonstrate the skill for the family)</a:t>
            </a:r>
          </a:p>
          <a:p>
            <a:pPr marL="514350" indent="-514350">
              <a:lnSpc>
                <a:spcPct val="150000"/>
              </a:lnSpc>
              <a:buClr>
                <a:schemeClr val="tx2"/>
              </a:buClr>
              <a:buFont typeface="+mj-lt"/>
              <a:buAutoNum type="arabicPeriod"/>
              <a:defRPr/>
            </a:pPr>
            <a:r>
              <a:rPr lang="en-US" altLang="en-US" sz="2800" dirty="0">
                <a:ea typeface="ＭＳ Ｐゴシック" pitchFamily="34" charset="-128"/>
              </a:rPr>
              <a:t>Engage a family member in a role play to practice the skill</a:t>
            </a:r>
          </a:p>
          <a:p>
            <a:pPr marL="514350" indent="-514350">
              <a:lnSpc>
                <a:spcPct val="150000"/>
              </a:lnSpc>
              <a:buClr>
                <a:schemeClr val="tx2"/>
              </a:buClr>
              <a:buFont typeface="+mj-lt"/>
              <a:buAutoNum type="arabicPeriod"/>
              <a:defRPr/>
            </a:pPr>
            <a:r>
              <a:rPr lang="en-US" altLang="en-US" sz="2800" dirty="0">
                <a:ea typeface="ＭＳ Ｐゴシック" pitchFamily="34" charset="-128"/>
              </a:rPr>
              <a:t>Provide positive feedback about the role play</a:t>
            </a:r>
          </a:p>
          <a:p>
            <a:pPr>
              <a:buNone/>
            </a:pP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a:t>Steps of Communication Skills Training with Families Continued</a:t>
            </a:r>
            <a:endParaRPr lang="en-US" dirty="0"/>
          </a:p>
        </p:txBody>
      </p:sp>
      <p:sp>
        <p:nvSpPr>
          <p:cNvPr id="3" name="Content Placeholder 2"/>
          <p:cNvSpPr>
            <a:spLocks noGrp="1"/>
          </p:cNvSpPr>
          <p:nvPr>
            <p:ph idx="1"/>
          </p:nvPr>
        </p:nvSpPr>
        <p:spPr/>
        <p:txBody>
          <a:bodyPr>
            <a:normAutofit fontScale="92500"/>
          </a:bodyPr>
          <a:lstStyle/>
          <a:p>
            <a:pPr marL="457200" indent="-457200">
              <a:buClr>
                <a:schemeClr val="tx2"/>
              </a:buClr>
              <a:buFont typeface="+mj-lt"/>
              <a:buAutoNum type="arabicPeriod" startAt="6"/>
              <a:defRPr/>
            </a:pPr>
            <a:r>
              <a:rPr lang="en-US" altLang="en-US" sz="3000" dirty="0">
                <a:ea typeface="ＭＳ Ｐゴシック" pitchFamily="34" charset="-128"/>
              </a:rPr>
              <a:t>Provide suggestions for improvement if needed.</a:t>
            </a:r>
          </a:p>
          <a:p>
            <a:pPr marL="457200" indent="-457200">
              <a:buClr>
                <a:schemeClr val="tx2"/>
              </a:buClr>
              <a:buFont typeface="+mj-lt"/>
              <a:buAutoNum type="arabicPeriod" startAt="6"/>
              <a:defRPr/>
            </a:pPr>
            <a:r>
              <a:rPr lang="en-US" altLang="en-US" sz="3000" dirty="0">
                <a:ea typeface="ＭＳ Ｐゴシック" pitchFamily="34" charset="-128"/>
              </a:rPr>
              <a:t>Engage the family member in another role play of the same situation.</a:t>
            </a:r>
          </a:p>
          <a:p>
            <a:pPr marL="457200" indent="-457200">
              <a:buClr>
                <a:schemeClr val="tx2"/>
              </a:buClr>
              <a:buFont typeface="+mj-lt"/>
              <a:buAutoNum type="arabicPeriod" startAt="6"/>
              <a:defRPr/>
            </a:pPr>
            <a:r>
              <a:rPr lang="en-US" altLang="en-US" sz="3000" dirty="0">
                <a:ea typeface="ＭＳ Ｐゴシック" pitchFamily="34" charset="-128"/>
              </a:rPr>
              <a:t>Provide additional positive and corrective feedback about      the role play; consider another practice if skills are shaky.</a:t>
            </a:r>
          </a:p>
          <a:p>
            <a:pPr marL="457200" indent="-457200">
              <a:buClr>
                <a:schemeClr val="tx2"/>
              </a:buClr>
              <a:buFont typeface="+mj-lt"/>
              <a:buAutoNum type="arabicPeriod" startAt="6"/>
              <a:defRPr/>
            </a:pPr>
            <a:r>
              <a:rPr lang="en-US" altLang="en-US" sz="3000" dirty="0">
                <a:ea typeface="ＭＳ Ｐゴシック" pitchFamily="34" charset="-128"/>
              </a:rPr>
              <a:t>Engage another family member in a different role play, followed by feedback and more practice.</a:t>
            </a:r>
          </a:p>
          <a:p>
            <a:pPr marL="457200" indent="-457200">
              <a:buClr>
                <a:schemeClr val="tx2"/>
              </a:buClr>
              <a:buFont typeface="+mj-lt"/>
              <a:buAutoNum type="arabicPeriod" startAt="6"/>
              <a:defRPr/>
            </a:pPr>
            <a:r>
              <a:rPr lang="en-US" altLang="en-US" sz="3000" dirty="0">
                <a:ea typeface="ＭＳ Ｐゴシック" pitchFamily="34" charset="-128"/>
              </a:rPr>
              <a:t>Develop homework assignment to practice the skill</a:t>
            </a:r>
            <a:r>
              <a:rPr lang="en-US" altLang="en-US" sz="3000" b="1" dirty="0">
                <a:ea typeface="ＭＳ Ｐゴシック" pitchFamily="34" charset="-128"/>
              </a:rPr>
              <a:t>.</a:t>
            </a:r>
          </a:p>
          <a:p>
            <a:pPr>
              <a:buNone/>
            </a:pP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dirty="0"/>
              <a:t>Specific Communication Skills</a:t>
            </a:r>
            <a:endParaRPr lang="en-US" dirty="0"/>
          </a:p>
        </p:txBody>
      </p:sp>
      <p:sp>
        <p:nvSpPr>
          <p:cNvPr id="3" name="Content Placeholder 2"/>
          <p:cNvSpPr>
            <a:spLocks noGrp="1"/>
          </p:cNvSpPr>
          <p:nvPr>
            <p:ph idx="1"/>
          </p:nvPr>
        </p:nvSpPr>
        <p:spPr/>
        <p:txBody>
          <a:bodyPr>
            <a:normAutofit/>
          </a:bodyPr>
          <a:lstStyle/>
          <a:p>
            <a:pPr marL="457200" indent="-457200">
              <a:lnSpc>
                <a:spcPct val="150000"/>
              </a:lnSpc>
              <a:buClr>
                <a:schemeClr val="accent5"/>
              </a:buClr>
              <a:defRPr/>
            </a:pPr>
            <a:r>
              <a:rPr lang="en-US" altLang="en-US" sz="2800" dirty="0">
                <a:ea typeface="ＭＳ Ｐゴシック" pitchFamily="34" charset="-128"/>
              </a:rPr>
              <a:t>Active listening</a:t>
            </a:r>
          </a:p>
          <a:p>
            <a:pPr marL="457200" indent="-457200">
              <a:lnSpc>
                <a:spcPct val="150000"/>
              </a:lnSpc>
              <a:buClr>
                <a:schemeClr val="accent5"/>
              </a:buClr>
              <a:defRPr/>
            </a:pPr>
            <a:r>
              <a:rPr lang="en-US" altLang="en-US" sz="2800" dirty="0">
                <a:ea typeface="ＭＳ Ｐゴシック" pitchFamily="34" charset="-128"/>
              </a:rPr>
              <a:t>Expressing positive feelings</a:t>
            </a:r>
          </a:p>
          <a:p>
            <a:pPr marL="457200" indent="-457200">
              <a:lnSpc>
                <a:spcPct val="150000"/>
              </a:lnSpc>
              <a:buClr>
                <a:schemeClr val="accent5"/>
              </a:buClr>
              <a:defRPr/>
            </a:pPr>
            <a:r>
              <a:rPr lang="en-US" altLang="en-US" sz="2800" dirty="0">
                <a:ea typeface="ＭＳ Ｐゴシック" pitchFamily="34" charset="-128"/>
              </a:rPr>
              <a:t>Making positive requests</a:t>
            </a:r>
          </a:p>
          <a:p>
            <a:pPr marL="457200" indent="-457200">
              <a:lnSpc>
                <a:spcPct val="150000"/>
              </a:lnSpc>
              <a:buClr>
                <a:schemeClr val="accent5"/>
              </a:buClr>
              <a:defRPr/>
            </a:pPr>
            <a:r>
              <a:rPr lang="en-US" altLang="en-US" sz="2800" dirty="0">
                <a:ea typeface="ＭＳ Ｐゴシック" pitchFamily="34" charset="-128"/>
              </a:rPr>
              <a:t>Expressing negative feelings</a:t>
            </a:r>
          </a:p>
          <a:p>
            <a:pPr marL="457200" indent="-457200">
              <a:lnSpc>
                <a:spcPct val="150000"/>
              </a:lnSpc>
              <a:buClr>
                <a:schemeClr val="accent5"/>
              </a:buClr>
              <a:defRPr/>
            </a:pPr>
            <a:r>
              <a:rPr lang="en-US" altLang="en-US" sz="2800" dirty="0">
                <a:ea typeface="ＭＳ Ｐゴシック" pitchFamily="34" charset="-128"/>
              </a:rPr>
              <a:t>Compromise and negotiation</a:t>
            </a:r>
          </a:p>
          <a:p>
            <a:pPr marL="457200" indent="-457200">
              <a:lnSpc>
                <a:spcPct val="150000"/>
              </a:lnSpc>
              <a:buClr>
                <a:schemeClr val="accent5"/>
              </a:buClr>
              <a:defRPr/>
            </a:pPr>
            <a:r>
              <a:rPr lang="en-US" altLang="en-US" sz="2800" dirty="0">
                <a:ea typeface="ＭＳ Ｐゴシック" pitchFamily="34" charset="-128"/>
              </a:rPr>
              <a:t>Requesting a time-out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Agenda, cont’d</a:t>
            </a:r>
          </a:p>
        </p:txBody>
      </p:sp>
      <p:sp>
        <p:nvSpPr>
          <p:cNvPr id="3" name="Content Placeholder 2"/>
          <p:cNvSpPr>
            <a:spLocks noGrp="1"/>
          </p:cNvSpPr>
          <p:nvPr>
            <p:ph idx="1"/>
          </p:nvPr>
        </p:nvSpPr>
        <p:spPr/>
        <p:txBody>
          <a:bodyPr>
            <a:normAutofit/>
          </a:bodyPr>
          <a:lstStyle/>
          <a:p>
            <a:pPr>
              <a:lnSpc>
                <a:spcPct val="150000"/>
              </a:lnSpc>
            </a:pPr>
            <a:r>
              <a:rPr lang="en-US" altLang="en-US" sz="2800" dirty="0">
                <a:ea typeface="ＭＳ Ｐゴシック" pitchFamily="34" charset="-128"/>
                <a:cs typeface="Arial" charset="0"/>
              </a:rPr>
              <a:t>Description of monthly check-in’s</a:t>
            </a:r>
          </a:p>
          <a:p>
            <a:pPr>
              <a:lnSpc>
                <a:spcPct val="150000"/>
              </a:lnSpc>
            </a:pPr>
            <a:r>
              <a:rPr lang="en-US" altLang="en-US" sz="2800" dirty="0">
                <a:ea typeface="ＭＳ Ｐゴシック" pitchFamily="34" charset="-128"/>
                <a:cs typeface="Arial" charset="0"/>
              </a:rPr>
              <a:t>Description of brief consultation sessions</a:t>
            </a:r>
          </a:p>
          <a:p>
            <a:pPr>
              <a:lnSpc>
                <a:spcPct val="150000"/>
              </a:lnSpc>
            </a:pPr>
            <a:r>
              <a:rPr lang="en-US" altLang="en-US" sz="2800" dirty="0">
                <a:ea typeface="ＭＳ Ｐゴシック" pitchFamily="34" charset="-128"/>
                <a:cs typeface="Arial" charset="0"/>
              </a:rPr>
              <a:t>Description of MIST (Modified Intensive Skills Training) and discussion of which families might benefit from it</a:t>
            </a:r>
          </a:p>
          <a:p>
            <a:pPr>
              <a:lnSpc>
                <a:spcPct val="150000"/>
              </a:lnSpc>
            </a:pPr>
            <a:r>
              <a:rPr lang="en-US" altLang="en-US" sz="2800" dirty="0">
                <a:ea typeface="ＭＳ Ｐゴシック" pitchFamily="34" charset="-128"/>
                <a:cs typeface="Arial" charset="0"/>
              </a:rPr>
              <a:t>Planning next steps</a:t>
            </a:r>
          </a:p>
          <a:p>
            <a:pPr>
              <a:lnSpc>
                <a:spcPct val="150000"/>
              </a:lnSpc>
            </a:pPr>
            <a:endParaRPr lang="en-US" altLang="en-US" sz="2800" dirty="0">
              <a:ea typeface="ＭＳ Ｐゴシック" pitchFamily="34" charset="-128"/>
              <a:cs typeface="Arial" charset="0"/>
            </a:endParaRPr>
          </a:p>
          <a:p>
            <a:pPr>
              <a:lnSpc>
                <a:spcPct val="150000"/>
              </a:lnSpc>
            </a:pPr>
            <a:endParaRPr lang="en-US" altLang="en-US" sz="2800" dirty="0">
              <a:ea typeface="ＭＳ Ｐゴシック" pitchFamily="34" charset="-128"/>
              <a:cs typeface="Arial" charset="0"/>
            </a:endParaRPr>
          </a:p>
          <a:p>
            <a:pPr>
              <a:buNone/>
            </a:pPr>
            <a:endParaRPr lang="en-US" altLang="en-US" dirty="0">
              <a:solidFill>
                <a:schemeClr val="tx1"/>
              </a:solidFill>
              <a:ea typeface="ＭＳ Ｐゴシック" pitchFamily="34" charset="-128"/>
              <a:cs typeface="Arial" charset="0"/>
            </a:endParaRPr>
          </a:p>
          <a:p>
            <a:endParaRPr lang="en-US" altLang="en-US" dirty="0">
              <a:solidFill>
                <a:schemeClr val="tx1"/>
              </a:solidFill>
              <a:ea typeface="ＭＳ Ｐゴシック" pitchFamily="34" charset="-128"/>
              <a:cs typeface="Arial" charset="0"/>
            </a:endParaRPr>
          </a:p>
          <a:p>
            <a:endParaRPr lang="en-US" altLang="en-US" dirty="0">
              <a:solidFill>
                <a:schemeClr val="tx1"/>
              </a:solidFill>
              <a:ea typeface="ＭＳ Ｐゴシック" pitchFamily="34" charset="-128"/>
              <a:cs typeface="Arial" charset="0"/>
            </a:endParaRPr>
          </a:p>
          <a:p>
            <a:endParaRPr lang="en-US" dirty="0"/>
          </a:p>
        </p:txBody>
      </p:sp>
    </p:spTree>
    <p:extLst>
      <p:ext uri="{BB962C8B-B14F-4D97-AF65-F5344CB8AC3E}">
        <p14:creationId xmlns:p14="http://schemas.microsoft.com/office/powerpoint/2010/main" val="1324811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ltLang="en-US" dirty="0"/>
              <a:t>Communication Problems That Warrant Skills Training</a:t>
            </a:r>
            <a:endParaRPr lang="en-US" dirty="0"/>
          </a:p>
        </p:txBody>
      </p:sp>
      <p:sp>
        <p:nvSpPr>
          <p:cNvPr id="3" name="Content Placeholder 2"/>
          <p:cNvSpPr>
            <a:spLocks noGrp="1"/>
          </p:cNvSpPr>
          <p:nvPr>
            <p:ph idx="1"/>
          </p:nvPr>
        </p:nvSpPr>
        <p:spPr/>
        <p:txBody>
          <a:bodyPr>
            <a:normAutofit fontScale="92500" lnSpcReduction="10000"/>
          </a:bodyPr>
          <a:lstStyle/>
          <a:p>
            <a:pPr marL="457200" indent="-457200">
              <a:lnSpc>
                <a:spcPct val="150000"/>
              </a:lnSpc>
              <a:buClr>
                <a:schemeClr val="accent5"/>
              </a:buClr>
              <a:defRPr/>
            </a:pPr>
            <a:r>
              <a:rPr lang="en-US" altLang="en-US" sz="2800" dirty="0">
                <a:ea typeface="ＭＳ Ｐゴシック" pitchFamily="34" charset="-128"/>
              </a:rPr>
              <a:t>Frequent fights (loud voice tone, anger, strong irritability that derails family work)</a:t>
            </a:r>
          </a:p>
          <a:p>
            <a:pPr marL="457200" indent="-457200">
              <a:lnSpc>
                <a:spcPct val="150000"/>
              </a:lnSpc>
              <a:buClr>
                <a:schemeClr val="accent5"/>
              </a:buClr>
              <a:defRPr/>
            </a:pPr>
            <a:r>
              <a:rPr lang="en-US" altLang="en-US" sz="2800" dirty="0">
                <a:ea typeface="ＭＳ Ｐゴシック" pitchFamily="34" charset="-128"/>
              </a:rPr>
              <a:t>Pejorative put-downs</a:t>
            </a:r>
          </a:p>
          <a:p>
            <a:pPr marL="457200" indent="-457200">
              <a:lnSpc>
                <a:spcPct val="150000"/>
              </a:lnSpc>
              <a:buClr>
                <a:schemeClr val="accent5"/>
              </a:buClr>
              <a:defRPr/>
            </a:pPr>
            <a:r>
              <a:rPr lang="en-US" altLang="en-US" sz="2800" dirty="0">
                <a:ea typeface="ＭＳ Ｐゴシック" pitchFamily="34" charset="-128"/>
              </a:rPr>
              <a:t>Snide, sarcastic, caustic comments</a:t>
            </a:r>
          </a:p>
          <a:p>
            <a:pPr marL="457200" indent="-457200">
              <a:lnSpc>
                <a:spcPct val="150000"/>
              </a:lnSpc>
              <a:buClr>
                <a:schemeClr val="accent5"/>
              </a:buClr>
              <a:defRPr/>
            </a:pPr>
            <a:r>
              <a:rPr lang="en-US" altLang="en-US" sz="2800" dirty="0">
                <a:ea typeface="ＭＳ Ｐゴシック" pitchFamily="34" charset="-128"/>
              </a:rPr>
              <a:t>Lack of verbal reinforcement between members</a:t>
            </a:r>
          </a:p>
          <a:p>
            <a:pPr marL="457200" indent="-457200">
              <a:lnSpc>
                <a:spcPct val="150000"/>
              </a:lnSpc>
              <a:buClr>
                <a:schemeClr val="accent5"/>
              </a:buClr>
              <a:defRPr/>
            </a:pPr>
            <a:r>
              <a:rPr lang="en-US" altLang="en-US" sz="2800" dirty="0">
                <a:ea typeface="ＭＳ Ｐゴシック" pitchFamily="34" charset="-128"/>
              </a:rPr>
              <a:t>Difficulty being specific when talking about feelings and behavior</a:t>
            </a:r>
          </a:p>
          <a:p>
            <a:pPr>
              <a:buNone/>
            </a:pP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of Skill:  Expressing Negative Feelings</a:t>
            </a:r>
          </a:p>
        </p:txBody>
      </p:sp>
      <p:sp>
        <p:nvSpPr>
          <p:cNvPr id="3" name="Content Placeholder 2"/>
          <p:cNvSpPr>
            <a:spLocks noGrp="1"/>
          </p:cNvSpPr>
          <p:nvPr>
            <p:ph idx="1"/>
          </p:nvPr>
        </p:nvSpPr>
        <p:spPr/>
        <p:txBody>
          <a:bodyPr/>
          <a:lstStyle/>
          <a:p>
            <a:pPr marL="457200" indent="-457200">
              <a:lnSpc>
                <a:spcPct val="150000"/>
              </a:lnSpc>
              <a:buClr>
                <a:schemeClr val="tx2"/>
              </a:buClr>
              <a:defRPr/>
            </a:pPr>
            <a:r>
              <a:rPr lang="en-US" altLang="en-US" sz="2800" dirty="0">
                <a:ea typeface="ＭＳ Ｐゴシック" pitchFamily="34" charset="-128"/>
              </a:rPr>
              <a:t>Look at the person: speak firmly</a:t>
            </a:r>
          </a:p>
          <a:p>
            <a:pPr marL="457200" indent="-457200">
              <a:lnSpc>
                <a:spcPct val="150000"/>
              </a:lnSpc>
              <a:buClr>
                <a:schemeClr val="tx2"/>
              </a:buClr>
              <a:defRPr/>
            </a:pPr>
            <a:r>
              <a:rPr lang="en-US" altLang="en-US" sz="2800" dirty="0">
                <a:ea typeface="ＭＳ Ｐゴシック" pitchFamily="34" charset="-128"/>
              </a:rPr>
              <a:t>Say exactly what they did that upset you</a:t>
            </a:r>
          </a:p>
          <a:p>
            <a:pPr marL="457200" indent="-457200">
              <a:lnSpc>
                <a:spcPct val="150000"/>
              </a:lnSpc>
              <a:buClr>
                <a:schemeClr val="tx2"/>
              </a:buClr>
              <a:defRPr/>
            </a:pPr>
            <a:r>
              <a:rPr lang="en-US" altLang="en-US" sz="2800" dirty="0">
                <a:ea typeface="ＭＳ Ｐゴシック" pitchFamily="34" charset="-128"/>
              </a:rPr>
              <a:t>Tell them how it made you feel</a:t>
            </a:r>
          </a:p>
          <a:p>
            <a:pPr marL="457200" indent="-457200">
              <a:lnSpc>
                <a:spcPct val="150000"/>
              </a:lnSpc>
              <a:buClr>
                <a:schemeClr val="tx2"/>
              </a:buClr>
              <a:defRPr/>
            </a:pPr>
            <a:r>
              <a:rPr lang="en-US" altLang="en-US" sz="2800" dirty="0">
                <a:ea typeface="ＭＳ Ｐゴシック" pitchFamily="34" charset="-128"/>
              </a:rPr>
              <a:t>Suggest how person might prevent this happening in the future</a:t>
            </a:r>
          </a:p>
          <a:p>
            <a:pPr>
              <a:buNone/>
            </a:pP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xfrm>
            <a:off x="1371600" y="1981200"/>
            <a:ext cx="7162800" cy="2133600"/>
          </a:xfrm>
        </p:spPr>
        <p:txBody>
          <a:bodyPr rtlCol="0">
            <a:normAutofit fontScale="90000"/>
          </a:bodyPr>
          <a:lstStyle/>
          <a:p>
            <a:pPr algn="ctr" eaLnBrk="1" fontAlgn="auto" hangingPunct="1">
              <a:spcAft>
                <a:spcPts val="0"/>
              </a:spcAft>
              <a:defRPr/>
            </a:pPr>
            <a:r>
              <a:rPr lang="en-US" sz="4800" b="0" dirty="0">
                <a:ea typeface="+mj-ea"/>
                <a:cs typeface="+mj-cs"/>
              </a:rPr>
              <a:t>IF Time Allows, Role play and practice of Teaching a Communication Skill</a:t>
            </a:r>
            <a:endParaRPr lang="en-US" b="0" dirty="0">
              <a:ea typeface="+mj-ea"/>
              <a:cs typeface="+mj-cs"/>
            </a:endParaRP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ltLang="en-US" dirty="0"/>
              <a:t>After Family Has Completed the Education Modules</a:t>
            </a:r>
            <a:endParaRPr lang="en-US" dirty="0"/>
          </a:p>
        </p:txBody>
      </p:sp>
      <p:sp>
        <p:nvSpPr>
          <p:cNvPr id="3" name="Content Placeholder 2"/>
          <p:cNvSpPr>
            <a:spLocks noGrp="1"/>
          </p:cNvSpPr>
          <p:nvPr>
            <p:ph idx="1"/>
          </p:nvPr>
        </p:nvSpPr>
        <p:spPr/>
        <p:txBody>
          <a:bodyPr>
            <a:normAutofit/>
          </a:bodyPr>
          <a:lstStyle/>
          <a:p>
            <a:pPr marL="457200" indent="-457200">
              <a:buClr>
                <a:schemeClr val="accent5"/>
              </a:buClr>
              <a:defRPr/>
            </a:pPr>
            <a:r>
              <a:rPr lang="en-US" altLang="en-US" sz="2800" dirty="0">
                <a:ea typeface="ＭＳ Ｐゴシック" pitchFamily="34" charset="-128"/>
              </a:rPr>
              <a:t>Monthly Check-ins</a:t>
            </a:r>
          </a:p>
          <a:p>
            <a:pPr marL="457200" indent="-457200">
              <a:buClr>
                <a:schemeClr val="accent5"/>
              </a:buClr>
              <a:defRPr/>
            </a:pPr>
            <a:r>
              <a:rPr lang="en-US" altLang="en-US" sz="2800" dirty="0">
                <a:ea typeface="ＭＳ Ｐゴシック" pitchFamily="34" charset="-128"/>
              </a:rPr>
              <a:t>In addition to monthly check-ins, meetings with family clinician for consultation and problem-solving as needs arise</a:t>
            </a:r>
          </a:p>
          <a:p>
            <a:pPr marL="457200" indent="-457200">
              <a:buClr>
                <a:schemeClr val="accent5"/>
              </a:buClr>
              <a:defRPr/>
            </a:pPr>
            <a:r>
              <a:rPr lang="en-US" sz="2800" dirty="0">
                <a:ea typeface="ＭＳ Ｐゴシック" pitchFamily="34" charset="-128"/>
              </a:rPr>
              <a:t>For some families experiencing ongoing stress related to challenges in communication and problem-solving, Modified Intensive Skills Training (MIST) may be offered</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Autofit/>
          </a:bodyPr>
          <a:lstStyle/>
          <a:p>
            <a:pPr algn="l"/>
            <a:r>
              <a:rPr lang="en-US" sz="3600" dirty="0">
                <a:ea typeface="ＭＳ Ｐゴシック" pitchFamily="34" charset="-128"/>
              </a:rPr>
              <a:t>Modified Intensive Skills Training (MIST)</a:t>
            </a:r>
            <a:endParaRPr lang="en-US" sz="3600" dirty="0"/>
          </a:p>
        </p:txBody>
      </p:sp>
      <p:sp>
        <p:nvSpPr>
          <p:cNvPr id="3" name="Content Placeholder 2"/>
          <p:cNvSpPr>
            <a:spLocks noGrp="1"/>
          </p:cNvSpPr>
          <p:nvPr>
            <p:ph idx="1"/>
          </p:nvPr>
        </p:nvSpPr>
        <p:spPr/>
        <p:txBody>
          <a:bodyPr/>
          <a:lstStyle/>
          <a:p>
            <a:pPr>
              <a:buClr>
                <a:schemeClr val="accent5"/>
              </a:buClr>
              <a:defRPr/>
            </a:pPr>
            <a:endParaRPr lang="en-US" altLang="en-US" dirty="0">
              <a:ea typeface="ＭＳ Ｐゴシック" pitchFamily="34" charset="-128"/>
            </a:endParaRPr>
          </a:p>
          <a:p>
            <a:pPr>
              <a:buClr>
                <a:schemeClr val="accent5"/>
              </a:buClr>
              <a:defRPr/>
            </a:pPr>
            <a:r>
              <a:rPr lang="en-US" altLang="en-US" dirty="0">
                <a:ea typeface="ＭＳ Ｐゴシック" pitchFamily="34" charset="-128"/>
              </a:rPr>
              <a:t>Consider MIST when</a:t>
            </a:r>
          </a:p>
          <a:p>
            <a:pPr lvl="1">
              <a:buClr>
                <a:schemeClr val="accent5"/>
              </a:buClr>
              <a:defRPr/>
            </a:pPr>
            <a:r>
              <a:rPr lang="en-US" altLang="en-US" dirty="0">
                <a:ea typeface="ＭＳ Ｐゴシック" pitchFamily="34" charset="-128"/>
              </a:rPr>
              <a:t> Communication problems</a:t>
            </a:r>
          </a:p>
          <a:p>
            <a:pPr lvl="1">
              <a:buClr>
                <a:schemeClr val="accent5"/>
              </a:buClr>
              <a:defRPr/>
            </a:pPr>
            <a:r>
              <a:rPr lang="en-US" altLang="en-US" dirty="0">
                <a:ea typeface="ＭＳ Ｐゴシック" pitchFamily="34" charset="-128"/>
              </a:rPr>
              <a:t>High levels of distress in spite of education about the illness</a:t>
            </a:r>
          </a:p>
          <a:p>
            <a:pPr lvl="1">
              <a:buClr>
                <a:schemeClr val="accent5"/>
              </a:buClr>
              <a:defRPr/>
            </a:pPr>
            <a:r>
              <a:rPr lang="en-US" altLang="en-US" dirty="0">
                <a:ea typeface="ＭＳ Ｐゴシック" pitchFamily="34" charset="-128"/>
              </a:rPr>
              <a:t>Ongoing areas of tension</a:t>
            </a:r>
          </a:p>
          <a:p>
            <a:pPr lvl="1">
              <a:buClr>
                <a:schemeClr val="accent5"/>
              </a:buClr>
              <a:defRPr/>
            </a:pPr>
            <a:r>
              <a:rPr lang="en-US" altLang="en-US" dirty="0">
                <a:ea typeface="ＭＳ Ｐゴシック" pitchFamily="34" charset="-128"/>
              </a:rPr>
              <a:t>Evidence of significant conflict among family members and difficulty working out conflict </a:t>
            </a:r>
          </a:p>
          <a:p>
            <a:pPr>
              <a:buNone/>
            </a:pPr>
            <a:endParaRPr lang="en-US" dirty="0"/>
          </a:p>
        </p:txBody>
      </p:sp>
    </p:spTree>
    <p:extLst>
      <p:ext uri="{BB962C8B-B14F-4D97-AF65-F5344CB8AC3E}">
        <p14:creationId xmlns:p14="http://schemas.microsoft.com/office/powerpoint/2010/main" val="7243707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Autofit/>
          </a:bodyPr>
          <a:lstStyle/>
          <a:p>
            <a:pPr algn="l"/>
            <a:r>
              <a:rPr lang="en-US" sz="3600" dirty="0">
                <a:ea typeface="ＭＳ Ｐゴシック" pitchFamily="34" charset="-128"/>
              </a:rPr>
              <a:t>MIST, continued</a:t>
            </a:r>
            <a:endParaRPr lang="en-US" sz="3600" dirty="0"/>
          </a:p>
        </p:txBody>
      </p:sp>
      <p:sp>
        <p:nvSpPr>
          <p:cNvPr id="3" name="Content Placeholder 2"/>
          <p:cNvSpPr>
            <a:spLocks noGrp="1"/>
          </p:cNvSpPr>
          <p:nvPr>
            <p:ph idx="1"/>
          </p:nvPr>
        </p:nvSpPr>
        <p:spPr>
          <a:xfrm>
            <a:off x="457200" y="1219200"/>
            <a:ext cx="8229600" cy="4906963"/>
          </a:xfrm>
        </p:spPr>
        <p:txBody>
          <a:bodyPr>
            <a:normAutofit fontScale="92500" lnSpcReduction="10000"/>
          </a:bodyPr>
          <a:lstStyle/>
          <a:p>
            <a:pPr marL="0" indent="0">
              <a:buClr>
                <a:schemeClr val="accent5"/>
              </a:buClr>
              <a:buNone/>
              <a:defRPr/>
            </a:pPr>
            <a:endParaRPr lang="en-US" altLang="en-US" dirty="0">
              <a:ea typeface="ＭＳ Ｐゴシック" pitchFamily="34" charset="-128"/>
            </a:endParaRPr>
          </a:p>
          <a:p>
            <a:pPr>
              <a:buClr>
                <a:schemeClr val="accent5"/>
              </a:buClr>
              <a:defRPr/>
            </a:pPr>
            <a:r>
              <a:rPr lang="en-US" altLang="en-US" dirty="0">
                <a:ea typeface="ＭＳ Ｐゴシック" pitchFamily="34" charset="-128"/>
              </a:rPr>
              <a:t>MIST consists of </a:t>
            </a:r>
          </a:p>
          <a:p>
            <a:pPr lvl="1">
              <a:buClr>
                <a:schemeClr val="accent5"/>
              </a:buClr>
              <a:defRPr/>
            </a:pPr>
            <a:r>
              <a:rPr lang="en-US" altLang="en-US" dirty="0">
                <a:ea typeface="ＭＳ Ｐゴシック" pitchFamily="34" charset="-128"/>
              </a:rPr>
              <a:t> Very brief review of education they have received about psychosis</a:t>
            </a:r>
          </a:p>
          <a:p>
            <a:pPr lvl="1">
              <a:buClr>
                <a:schemeClr val="accent5"/>
              </a:buClr>
              <a:defRPr/>
            </a:pPr>
            <a:r>
              <a:rPr lang="en-US" altLang="en-US" dirty="0">
                <a:ea typeface="ＭＳ Ｐゴシック" pitchFamily="34" charset="-128"/>
              </a:rPr>
              <a:t>Teaching specific communication skills, such as expressing positive feelings, listening skills, making requests,  taking a break, and  expressing upset feelings constructively</a:t>
            </a:r>
          </a:p>
          <a:p>
            <a:pPr lvl="1">
              <a:buClr>
                <a:schemeClr val="accent5"/>
              </a:buClr>
              <a:defRPr/>
            </a:pPr>
            <a:r>
              <a:rPr lang="en-US" altLang="en-US" dirty="0">
                <a:ea typeface="ＭＳ Ｐゴシック" pitchFamily="34" charset="-128"/>
              </a:rPr>
              <a:t>Teaching step-by-step problem solving method</a:t>
            </a:r>
          </a:p>
          <a:p>
            <a:pPr lvl="1">
              <a:buClr>
                <a:schemeClr val="accent5"/>
              </a:buClr>
              <a:defRPr/>
            </a:pPr>
            <a:r>
              <a:rPr lang="en-US" altLang="en-US" dirty="0">
                <a:ea typeface="ＭＳ Ｐゴシック" pitchFamily="34" charset="-128"/>
              </a:rPr>
              <a:t>Modeling and role playing during sessions</a:t>
            </a:r>
          </a:p>
          <a:p>
            <a:pPr lvl="1">
              <a:buClr>
                <a:schemeClr val="accent5"/>
              </a:buClr>
              <a:defRPr/>
            </a:pPr>
            <a:r>
              <a:rPr lang="en-US" altLang="en-US" dirty="0">
                <a:ea typeface="ＭＳ Ｐゴシック" pitchFamily="34" charset="-128"/>
              </a:rPr>
              <a:t>Home practice outside of sessions</a:t>
            </a:r>
          </a:p>
          <a:p>
            <a:pPr>
              <a:buNone/>
            </a:pPr>
            <a:endParaRPr lang="en-US" dirty="0"/>
          </a:p>
        </p:txBody>
      </p:sp>
    </p:spTree>
    <p:extLst>
      <p:ext uri="{BB962C8B-B14F-4D97-AF65-F5344CB8AC3E}">
        <p14:creationId xmlns:p14="http://schemas.microsoft.com/office/powerpoint/2010/main" val="9059016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Rectangle 2"/>
          <p:cNvSpPr>
            <a:spLocks noGrp="1" noChangeArrowheads="1"/>
          </p:cNvSpPr>
          <p:nvPr>
            <p:ph type="title"/>
          </p:nvPr>
        </p:nvSpPr>
        <p:spPr>
          <a:xfrm>
            <a:off x="762000" y="2286000"/>
            <a:ext cx="7772400" cy="1362075"/>
          </a:xfrm>
        </p:spPr>
        <p:txBody>
          <a:bodyPr rtlCol="0">
            <a:normAutofit fontScale="90000"/>
          </a:bodyPr>
          <a:lstStyle/>
          <a:p>
            <a:pPr algn="ctr" eaLnBrk="1" fontAlgn="auto" hangingPunct="1">
              <a:spcAft>
                <a:spcPts val="0"/>
              </a:spcAft>
              <a:defRPr/>
            </a:pPr>
            <a:r>
              <a:rPr lang="en-US" sz="4800" b="0" cap="none" dirty="0">
                <a:ea typeface="+mj-ea"/>
                <a:cs typeface="+mj-cs"/>
              </a:rPr>
              <a:t>STAGE 6:  MONTHLY CHECK-</a:t>
            </a:r>
            <a:r>
              <a:rPr lang="en-US" sz="4800" b="0" cap="none" dirty="0" err="1">
                <a:ea typeface="+mj-ea"/>
                <a:cs typeface="+mj-cs"/>
              </a:rPr>
              <a:t>INs</a:t>
            </a:r>
            <a:endParaRPr lang="en-US" sz="4800" b="0" cap="none" dirty="0">
              <a:ea typeface="+mj-ea"/>
              <a:cs typeface="+mj-cs"/>
            </a:endParaRP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a:t>Description of Monthly Check-ins</a:t>
            </a:r>
          </a:p>
        </p:txBody>
      </p:sp>
      <p:sp>
        <p:nvSpPr>
          <p:cNvPr id="3" name="Content Placeholder 2"/>
          <p:cNvSpPr>
            <a:spLocks noGrp="1"/>
          </p:cNvSpPr>
          <p:nvPr>
            <p:ph idx="1"/>
          </p:nvPr>
        </p:nvSpPr>
        <p:spPr/>
        <p:txBody>
          <a:bodyPr>
            <a:normAutofit/>
          </a:bodyPr>
          <a:lstStyle/>
          <a:p>
            <a:pPr>
              <a:buClr>
                <a:schemeClr val="accent5"/>
              </a:buClr>
              <a:buNone/>
              <a:defRPr/>
            </a:pPr>
            <a:endParaRPr lang="en-US" altLang="en-US" sz="2400" b="1" u="sng" dirty="0">
              <a:solidFill>
                <a:schemeClr val="tx1"/>
              </a:solidFill>
              <a:ea typeface="ＭＳ Ｐゴシック" pitchFamily="34" charset="-128"/>
            </a:endParaRPr>
          </a:p>
          <a:p>
            <a:pPr marL="522288" indent="-522288">
              <a:buClr>
                <a:schemeClr val="accent5"/>
              </a:buClr>
              <a:defRPr/>
            </a:pPr>
            <a:r>
              <a:rPr lang="en-US" altLang="en-US" sz="2400" dirty="0">
                <a:ea typeface="ＭＳ Ｐゴシック" pitchFamily="34" charset="-128"/>
              </a:rPr>
              <a:t>Ideally held in person but can be by phone</a:t>
            </a:r>
          </a:p>
          <a:p>
            <a:pPr marL="522288" indent="-522288">
              <a:buClr>
                <a:schemeClr val="accent5"/>
              </a:buClr>
              <a:defRPr/>
            </a:pPr>
            <a:r>
              <a:rPr lang="en-US" altLang="en-US" sz="2400" dirty="0">
                <a:ea typeface="ＭＳ Ｐゴシック" pitchFamily="34" charset="-128"/>
              </a:rPr>
              <a:t>Agenda </a:t>
            </a:r>
          </a:p>
          <a:p>
            <a:pPr marL="922338" lvl="1" indent="-522288">
              <a:buClr>
                <a:schemeClr val="accent5"/>
              </a:buClr>
              <a:defRPr/>
            </a:pPr>
            <a:r>
              <a:rPr lang="en-US" altLang="en-US" sz="2400" dirty="0">
                <a:ea typeface="ＭＳ Ｐゴシック" pitchFamily="34" charset="-128"/>
              </a:rPr>
              <a:t>Review of client’s current status</a:t>
            </a:r>
          </a:p>
          <a:p>
            <a:pPr marL="922338" lvl="1" indent="-522288">
              <a:buClr>
                <a:schemeClr val="accent5"/>
              </a:buClr>
              <a:defRPr/>
            </a:pPr>
            <a:r>
              <a:rPr lang="en-US" altLang="en-US" sz="2400" dirty="0">
                <a:ea typeface="ＭＳ Ｐゴシック" pitchFamily="34" charset="-128"/>
              </a:rPr>
              <a:t>Discussion of client’s goals and relevant progress and ways relatives can help with goals</a:t>
            </a:r>
          </a:p>
          <a:p>
            <a:pPr marL="922338" lvl="1" indent="-522288">
              <a:buClr>
                <a:schemeClr val="accent5"/>
              </a:buClr>
              <a:defRPr/>
            </a:pPr>
            <a:r>
              <a:rPr lang="en-US" altLang="en-US" sz="2400" dirty="0">
                <a:ea typeface="ＭＳ Ｐゴシック" pitchFamily="34" charset="-128"/>
              </a:rPr>
              <a:t>Review of client’s participation in treatment program</a:t>
            </a:r>
          </a:p>
          <a:p>
            <a:pPr marL="922338" lvl="1" indent="-522288">
              <a:buClr>
                <a:schemeClr val="accent5"/>
              </a:buClr>
              <a:defRPr/>
            </a:pPr>
            <a:r>
              <a:rPr lang="en-US" altLang="en-US" sz="2400" dirty="0">
                <a:ea typeface="ＭＳ Ｐゴシック" pitchFamily="34" charset="-128"/>
              </a:rPr>
              <a:t>Monitoring early warning signs</a:t>
            </a:r>
          </a:p>
          <a:p>
            <a:pPr marL="922338" lvl="1" indent="-522288">
              <a:buClr>
                <a:schemeClr val="accent5"/>
              </a:buClr>
              <a:defRPr/>
            </a:pPr>
            <a:r>
              <a:rPr lang="en-US" altLang="en-US" sz="2400" dirty="0">
                <a:ea typeface="ＭＳ Ｐゴシック" pitchFamily="34" charset="-128"/>
              </a:rPr>
              <a:t>Progress/concerns noted by anyone in family</a:t>
            </a:r>
          </a:p>
          <a:p>
            <a:pPr>
              <a:buNone/>
            </a:pP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914400" y="1905000"/>
            <a:ext cx="7772400" cy="1981200"/>
          </a:xfrm>
        </p:spPr>
        <p:txBody>
          <a:bodyPr rtlCol="0">
            <a:normAutofit/>
          </a:bodyPr>
          <a:lstStyle/>
          <a:p>
            <a:pPr algn="ctr" eaLnBrk="1" fontAlgn="auto" hangingPunct="1">
              <a:spcAft>
                <a:spcPts val="0"/>
              </a:spcAft>
              <a:defRPr/>
            </a:pPr>
            <a:r>
              <a:rPr lang="en-US" sz="4400" b="0" dirty="0">
                <a:ea typeface="+mj-ea"/>
                <a:cs typeface="+mj-cs"/>
              </a:rPr>
              <a:t>STAGE 7:  Family Consultation and problem-solving</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Family Consultation </a:t>
            </a:r>
          </a:p>
        </p:txBody>
      </p:sp>
      <p:sp>
        <p:nvSpPr>
          <p:cNvPr id="3" name="Content Placeholder 2"/>
          <p:cNvSpPr>
            <a:spLocks noGrp="1"/>
          </p:cNvSpPr>
          <p:nvPr>
            <p:ph idx="1"/>
          </p:nvPr>
        </p:nvSpPr>
        <p:spPr/>
        <p:txBody>
          <a:bodyPr>
            <a:normAutofit fontScale="77500" lnSpcReduction="20000"/>
          </a:bodyPr>
          <a:lstStyle/>
          <a:p>
            <a:pPr marL="522288" indent="-522288">
              <a:spcAft>
                <a:spcPct val="20000"/>
              </a:spcAft>
              <a:buClr>
                <a:schemeClr val="tx2"/>
              </a:buClr>
              <a:defRPr/>
            </a:pPr>
            <a:r>
              <a:rPr lang="en-US" altLang="en-US" dirty="0">
                <a:ea typeface="ＭＳ Ｐゴシック" pitchFamily="34" charset="-128"/>
              </a:rPr>
              <a:t>Family meets with family clinician on as-needed basis to resolve specific issues related to the client’s treatment and recovery</a:t>
            </a:r>
          </a:p>
          <a:p>
            <a:pPr marL="522288" indent="-522288">
              <a:spcAft>
                <a:spcPct val="20000"/>
              </a:spcAft>
              <a:buClr>
                <a:schemeClr val="tx2"/>
              </a:buClr>
              <a:defRPr/>
            </a:pPr>
            <a:r>
              <a:rPr lang="en-US" altLang="en-US" dirty="0">
                <a:ea typeface="ＭＳ Ｐゴシック" pitchFamily="34" charset="-128"/>
              </a:rPr>
              <a:t>Intervention is brief and focused</a:t>
            </a:r>
          </a:p>
          <a:p>
            <a:pPr marL="522288" indent="-522288">
              <a:spcAft>
                <a:spcPct val="20000"/>
              </a:spcAft>
              <a:buClr>
                <a:schemeClr val="tx2"/>
              </a:buClr>
              <a:defRPr/>
            </a:pPr>
            <a:r>
              <a:rPr lang="en-US" altLang="en-US" dirty="0">
                <a:ea typeface="ＭＳ Ｐゴシック" pitchFamily="34" charset="-128"/>
              </a:rPr>
              <a:t>Typically 1 – 3 sessions for each consultation</a:t>
            </a:r>
          </a:p>
          <a:p>
            <a:pPr marL="522288" indent="-522288">
              <a:spcAft>
                <a:spcPct val="20000"/>
              </a:spcAft>
              <a:buClr>
                <a:schemeClr val="tx2"/>
              </a:buClr>
              <a:defRPr/>
            </a:pPr>
            <a:r>
              <a:rPr lang="en-US" altLang="en-US" dirty="0">
                <a:ea typeface="ＭＳ Ｐゴシック" pitchFamily="34" charset="-128"/>
              </a:rPr>
              <a:t>Provided on as needed or intermittent basis</a:t>
            </a:r>
          </a:p>
          <a:p>
            <a:pPr marL="522288" indent="-522288">
              <a:spcAft>
                <a:spcPct val="20000"/>
              </a:spcAft>
              <a:buClr>
                <a:schemeClr val="tx2"/>
              </a:buClr>
              <a:defRPr/>
            </a:pPr>
            <a:r>
              <a:rPr lang="en-US" altLang="en-US" dirty="0">
                <a:ea typeface="ＭＳ Ｐゴシック" pitchFamily="34" charset="-128"/>
              </a:rPr>
              <a:t>Emphasis on problem solving and making good decisions </a:t>
            </a:r>
          </a:p>
          <a:p>
            <a:pPr marL="522288" indent="-522288">
              <a:buClr>
                <a:schemeClr val="tx2"/>
              </a:buClr>
              <a:defRPr/>
            </a:pPr>
            <a:r>
              <a:rPr lang="en-US" altLang="en-US" dirty="0">
                <a:ea typeface="ＭＳ Ｐゴシック" pitchFamily="34" charset="-128"/>
              </a:rPr>
              <a:t>If more intensive ongoing effort is required, family is encouraged to have more regular sessions with family clinician</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a:bodyPr>
          <a:lstStyle/>
          <a:p>
            <a:pPr algn="l"/>
            <a:r>
              <a:rPr lang="en-US" dirty="0"/>
              <a:t>Review of Pre-Training Webinar</a:t>
            </a:r>
          </a:p>
        </p:txBody>
      </p:sp>
      <p:sp>
        <p:nvSpPr>
          <p:cNvPr id="3" name="Content Placeholder 2"/>
          <p:cNvSpPr>
            <a:spLocks noGrp="1"/>
          </p:cNvSpPr>
          <p:nvPr>
            <p:ph idx="1"/>
          </p:nvPr>
        </p:nvSpPr>
        <p:spPr/>
        <p:txBody>
          <a:bodyPr>
            <a:normAutofit fontScale="85000" lnSpcReduction="10000"/>
          </a:bodyPr>
          <a:lstStyle/>
          <a:p>
            <a:pPr>
              <a:lnSpc>
                <a:spcPct val="150000"/>
              </a:lnSpc>
            </a:pPr>
            <a:r>
              <a:rPr lang="en-US" altLang="en-US" dirty="0">
                <a:ea typeface="ＭＳ Ｐゴシック" pitchFamily="34" charset="-128"/>
                <a:cs typeface="Arial" charset="0"/>
              </a:rPr>
              <a:t>Review of evidence for standardized family programs</a:t>
            </a:r>
          </a:p>
          <a:p>
            <a:pPr>
              <a:lnSpc>
                <a:spcPct val="150000"/>
              </a:lnSpc>
            </a:pPr>
            <a:r>
              <a:rPr lang="en-US" altLang="en-US" dirty="0">
                <a:ea typeface="ＭＳ Ｐゴシック" pitchFamily="34" charset="-128"/>
                <a:cs typeface="Arial" charset="0"/>
              </a:rPr>
              <a:t>Overview of family education components and organization of manual</a:t>
            </a:r>
          </a:p>
          <a:p>
            <a:pPr>
              <a:lnSpc>
                <a:spcPct val="150000"/>
              </a:lnSpc>
            </a:pPr>
            <a:r>
              <a:rPr lang="en-US" altLang="en-US" dirty="0">
                <a:ea typeface="ＭＳ Ｐゴシック" pitchFamily="34" charset="-128"/>
                <a:cs typeface="Arial" charset="0"/>
              </a:rPr>
              <a:t>Description of the NAVIGATE family model</a:t>
            </a:r>
          </a:p>
          <a:p>
            <a:pPr>
              <a:lnSpc>
                <a:spcPct val="150000"/>
              </a:lnSpc>
            </a:pPr>
            <a:r>
              <a:rPr lang="en-US" altLang="en-US" dirty="0">
                <a:ea typeface="ＭＳ Ｐゴシック" pitchFamily="34" charset="-128"/>
                <a:cs typeface="Arial" charset="0"/>
              </a:rPr>
              <a:t>Importance of consistency and of offering the family program to everyone</a:t>
            </a:r>
          </a:p>
          <a:p>
            <a:pPr>
              <a:lnSpc>
                <a:spcPct val="90000"/>
              </a:lnSpc>
              <a:buClr>
                <a:schemeClr val="accent5"/>
              </a:buClr>
              <a:buFont typeface="Arial" charset="0"/>
              <a:buChar char="•"/>
              <a:defRPr/>
            </a:pPr>
            <a:endParaRPr lang="en-US" altLang="en-US" dirty="0">
              <a:solidFill>
                <a:schemeClr val="tx1"/>
              </a:solidFill>
              <a:ea typeface="ＭＳ Ｐゴシック" pitchFamily="34" charset="-128"/>
            </a:endParaRPr>
          </a:p>
          <a:p>
            <a:pPr>
              <a:lnSpc>
                <a:spcPct val="90000"/>
              </a:lnSpc>
              <a:buClr>
                <a:schemeClr val="accent5"/>
              </a:buClr>
              <a:buFont typeface="Arial" charset="0"/>
              <a:buChar char="•"/>
              <a:defRPr/>
            </a:pPr>
            <a:endParaRPr lang="en-US" altLang="en-US" dirty="0">
              <a:solidFill>
                <a:schemeClr val="tx1"/>
              </a:solidFill>
              <a:ea typeface="ＭＳ Ｐゴシック" pitchFamily="34" charset="-128"/>
            </a:endParaRPr>
          </a:p>
          <a:p>
            <a:pPr>
              <a:lnSpc>
                <a:spcPct val="90000"/>
              </a:lnSpc>
              <a:buClr>
                <a:schemeClr val="accent5"/>
              </a:buClr>
              <a:buFont typeface="Arial" charset="0"/>
              <a:buChar char="•"/>
              <a:defRPr/>
            </a:pPr>
            <a:endParaRPr lang="en-US" altLang="en-US" dirty="0">
              <a:solidFill>
                <a:schemeClr val="tx1"/>
              </a:solidFill>
              <a:ea typeface="ＭＳ Ｐゴシック" pitchFamily="34" charset="-128"/>
            </a:endParaRPr>
          </a:p>
          <a:p>
            <a:pPr>
              <a:lnSpc>
                <a:spcPct val="90000"/>
              </a:lnSpc>
              <a:buClr>
                <a:schemeClr val="accent5"/>
              </a:buClr>
              <a:buFont typeface="Arial" charset="0"/>
              <a:buChar char="•"/>
              <a:defRPr/>
            </a:pPr>
            <a:endParaRPr lang="en-US" altLang="en-US" dirty="0">
              <a:solidFill>
                <a:schemeClr val="tx1"/>
              </a:solidFill>
              <a:ea typeface="ＭＳ Ｐゴシック" pitchFamily="34" charset="-128"/>
            </a:endParaRP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ltLang="en-US" dirty="0"/>
              <a:t>Step-by-Step Problem Solving</a:t>
            </a:r>
            <a:endParaRPr lang="en-US" dirty="0"/>
          </a:p>
        </p:txBody>
      </p:sp>
      <p:sp>
        <p:nvSpPr>
          <p:cNvPr id="3" name="Content Placeholder 2"/>
          <p:cNvSpPr>
            <a:spLocks noGrp="1"/>
          </p:cNvSpPr>
          <p:nvPr>
            <p:ph idx="1"/>
          </p:nvPr>
        </p:nvSpPr>
        <p:spPr/>
        <p:txBody>
          <a:bodyPr/>
          <a:lstStyle/>
          <a:p>
            <a:pPr marL="514350" indent="-514350">
              <a:buClr>
                <a:schemeClr val="tx2"/>
              </a:buClr>
              <a:buFont typeface="+mj-lt"/>
              <a:buAutoNum type="arabicPeriod"/>
              <a:defRPr/>
            </a:pPr>
            <a:r>
              <a:rPr lang="en-US" altLang="en-US" dirty="0">
                <a:ea typeface="ＭＳ Ｐゴシック" pitchFamily="34" charset="-128"/>
              </a:rPr>
              <a:t>Define the Problem</a:t>
            </a:r>
          </a:p>
          <a:p>
            <a:pPr marL="514350" indent="-514350">
              <a:buClr>
                <a:schemeClr val="tx2"/>
              </a:buClr>
              <a:buFont typeface="+mj-lt"/>
              <a:buAutoNum type="arabicPeriod"/>
              <a:defRPr/>
            </a:pPr>
            <a:r>
              <a:rPr lang="en-US" altLang="en-US" dirty="0">
                <a:ea typeface="ＭＳ Ｐゴシック" pitchFamily="34" charset="-128"/>
              </a:rPr>
              <a:t>Brainstorm possible solutions</a:t>
            </a:r>
          </a:p>
          <a:p>
            <a:pPr marL="514350" indent="-514350">
              <a:buClr>
                <a:schemeClr val="tx2"/>
              </a:buClr>
              <a:buFont typeface="+mj-lt"/>
              <a:buAutoNum type="arabicPeriod"/>
              <a:defRPr/>
            </a:pPr>
            <a:r>
              <a:rPr lang="en-US" altLang="en-US" dirty="0">
                <a:ea typeface="ＭＳ Ｐゴシック" pitchFamily="34" charset="-128"/>
              </a:rPr>
              <a:t>Evaluate Solutions</a:t>
            </a:r>
          </a:p>
          <a:p>
            <a:pPr marL="514350" indent="-514350">
              <a:buClr>
                <a:schemeClr val="tx2"/>
              </a:buClr>
              <a:buFont typeface="+mj-lt"/>
              <a:buAutoNum type="arabicPeriod"/>
              <a:defRPr/>
            </a:pPr>
            <a:r>
              <a:rPr lang="en-US" altLang="en-US" dirty="0">
                <a:ea typeface="ＭＳ Ｐゴシック" pitchFamily="34" charset="-128"/>
              </a:rPr>
              <a:t>Choose Best Solution or Combination</a:t>
            </a:r>
          </a:p>
          <a:p>
            <a:pPr marL="514350" indent="-514350">
              <a:buClr>
                <a:schemeClr val="tx2"/>
              </a:buClr>
              <a:buFont typeface="+mj-lt"/>
              <a:buAutoNum type="arabicPeriod"/>
              <a:defRPr/>
            </a:pPr>
            <a:r>
              <a:rPr lang="en-US" altLang="en-US" dirty="0">
                <a:ea typeface="ＭＳ Ｐゴシック" pitchFamily="34" charset="-128"/>
              </a:rPr>
              <a:t>Plan on How to Implement Solution</a:t>
            </a:r>
          </a:p>
          <a:p>
            <a:pPr marL="514350" indent="-514350">
              <a:buClr>
                <a:schemeClr val="tx2"/>
              </a:buClr>
              <a:buFont typeface="+mj-lt"/>
              <a:buAutoNum type="arabicPeriod"/>
              <a:defRPr/>
            </a:pPr>
            <a:r>
              <a:rPr lang="en-US" altLang="en-US" dirty="0">
                <a:ea typeface="ＭＳ Ｐゴシック" pitchFamily="34" charset="-128"/>
              </a:rPr>
              <a:t>Follow up how the plan went</a:t>
            </a:r>
          </a:p>
          <a:p>
            <a:pPr>
              <a:buNone/>
            </a:pP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dirty="0">
                <a:latin typeface="Arial" pitchFamily="1" charset="0"/>
              </a:rPr>
              <a:t/>
            </a:r>
            <a:br>
              <a:rPr lang="en-US" sz="3600" dirty="0">
                <a:latin typeface="Arial" pitchFamily="1" charset="0"/>
              </a:rPr>
            </a:br>
            <a:r>
              <a:rPr lang="en-US" sz="3600" dirty="0">
                <a:latin typeface="Arial" pitchFamily="1" charset="0"/>
              </a:rPr>
              <a:t>Problems Clients &amp; Families Have Solved Using Problem Solving</a:t>
            </a:r>
            <a:r>
              <a:rPr lang="en-US" b="1" dirty="0">
                <a:effectLst>
                  <a:outerShdw blurRad="38100" dist="38100" dir="2700000" algn="tl">
                    <a:srgbClr val="000000">
                      <a:alpha val="43137"/>
                    </a:srgbClr>
                  </a:outerShdw>
                </a:effectLst>
                <a:latin typeface="Arial" pitchFamily="1" charset="0"/>
              </a:rPr>
              <a:t/>
            </a:r>
            <a:br>
              <a:rPr lang="en-US" b="1" dirty="0">
                <a:effectLst>
                  <a:outerShdw blurRad="38100" dist="38100" dir="2700000" algn="tl">
                    <a:srgbClr val="000000">
                      <a:alpha val="43137"/>
                    </a:srgbClr>
                  </a:outerShdw>
                </a:effectLst>
                <a:latin typeface="Arial" pitchFamily="1" charset="0"/>
              </a:rPr>
            </a:br>
            <a:endParaRPr lang="en-US" dirty="0"/>
          </a:p>
        </p:txBody>
      </p:sp>
      <p:sp>
        <p:nvSpPr>
          <p:cNvPr id="3" name="Content Placeholder 2"/>
          <p:cNvSpPr>
            <a:spLocks noGrp="1"/>
          </p:cNvSpPr>
          <p:nvPr>
            <p:ph sz="half" idx="2"/>
          </p:nvPr>
        </p:nvSpPr>
        <p:spPr>
          <a:xfrm>
            <a:off x="457200" y="1752600"/>
            <a:ext cx="4040188" cy="4373563"/>
          </a:xfrm>
        </p:spPr>
        <p:txBody>
          <a:bodyPr>
            <a:normAutofit/>
          </a:bodyPr>
          <a:lstStyle/>
          <a:p>
            <a:pPr>
              <a:lnSpc>
                <a:spcPct val="70000"/>
              </a:lnSpc>
              <a:buClr>
                <a:schemeClr val="tx2"/>
              </a:buClr>
              <a:buFont typeface="+mj-lt"/>
              <a:buAutoNum type="arabicPeriod"/>
              <a:defRPr/>
            </a:pPr>
            <a:r>
              <a:rPr lang="en-US" altLang="en-US" sz="2200" dirty="0">
                <a:ea typeface="ＭＳ Ｐゴシック" pitchFamily="34" charset="-128"/>
              </a:rPr>
              <a:t>Managing money</a:t>
            </a:r>
          </a:p>
          <a:p>
            <a:pPr>
              <a:lnSpc>
                <a:spcPct val="70000"/>
              </a:lnSpc>
              <a:buClr>
                <a:schemeClr val="tx2"/>
              </a:buClr>
              <a:buFont typeface="+mj-lt"/>
              <a:buAutoNum type="arabicPeriod"/>
              <a:defRPr/>
            </a:pPr>
            <a:r>
              <a:rPr lang="en-US" altLang="en-US" sz="2200" dirty="0">
                <a:ea typeface="ＭＳ Ｐゴシック" pitchFamily="34" charset="-128"/>
              </a:rPr>
              <a:t>Planning a vacation</a:t>
            </a:r>
          </a:p>
          <a:p>
            <a:pPr>
              <a:lnSpc>
                <a:spcPct val="70000"/>
              </a:lnSpc>
              <a:buClr>
                <a:schemeClr val="tx2"/>
              </a:buClr>
              <a:buFont typeface="+mj-lt"/>
              <a:buAutoNum type="arabicPeriod"/>
              <a:defRPr/>
            </a:pPr>
            <a:r>
              <a:rPr lang="en-US" altLang="en-US" sz="2200" dirty="0">
                <a:ea typeface="ＭＳ Ｐゴシック" pitchFamily="34" charset="-128"/>
              </a:rPr>
              <a:t>Finding a part-time job.</a:t>
            </a:r>
          </a:p>
          <a:p>
            <a:pPr>
              <a:lnSpc>
                <a:spcPct val="70000"/>
              </a:lnSpc>
              <a:buClr>
                <a:schemeClr val="tx2"/>
              </a:buClr>
              <a:buFont typeface="+mj-lt"/>
              <a:buAutoNum type="arabicPeriod"/>
              <a:defRPr/>
            </a:pPr>
            <a:r>
              <a:rPr lang="en-US" altLang="en-US" sz="2200" dirty="0">
                <a:ea typeface="ＭＳ Ｐゴシック" pitchFamily="34" charset="-128"/>
              </a:rPr>
              <a:t>Stopping physical violence in</a:t>
            </a:r>
          </a:p>
          <a:p>
            <a:pPr marL="0" indent="0">
              <a:lnSpc>
                <a:spcPct val="70000"/>
              </a:lnSpc>
              <a:buClr>
                <a:schemeClr val="tx2"/>
              </a:buClr>
              <a:buNone/>
              <a:defRPr/>
            </a:pPr>
            <a:r>
              <a:rPr lang="en-US" altLang="en-US" sz="2200" dirty="0">
                <a:ea typeface="ＭＳ Ｐゴシック" pitchFamily="34" charset="-128"/>
              </a:rPr>
              <a:t>       the home.</a:t>
            </a:r>
          </a:p>
          <a:p>
            <a:pPr marL="0" indent="0">
              <a:lnSpc>
                <a:spcPct val="70000"/>
              </a:lnSpc>
              <a:buClr>
                <a:schemeClr val="tx2"/>
              </a:buClr>
              <a:buNone/>
              <a:defRPr/>
            </a:pPr>
            <a:r>
              <a:rPr lang="en-US" altLang="en-US" sz="2200" dirty="0">
                <a:ea typeface="ＭＳ Ｐゴシック" pitchFamily="34" charset="-128"/>
              </a:rPr>
              <a:t>11. Reducing depression. </a:t>
            </a:r>
          </a:p>
          <a:p>
            <a:pPr marL="0" indent="0">
              <a:lnSpc>
                <a:spcPct val="70000"/>
              </a:lnSpc>
              <a:buClr>
                <a:schemeClr val="tx2"/>
              </a:buClr>
              <a:buNone/>
              <a:defRPr/>
            </a:pPr>
            <a:r>
              <a:rPr lang="en-US" altLang="en-US" sz="2200" dirty="0">
                <a:ea typeface="ＭＳ Ｐゴシック" pitchFamily="34" charset="-128"/>
              </a:rPr>
              <a:t>12. Finding a girlfriend.</a:t>
            </a:r>
          </a:p>
          <a:p>
            <a:endParaRPr lang="en-US" dirty="0"/>
          </a:p>
        </p:txBody>
      </p:sp>
      <p:sp>
        <p:nvSpPr>
          <p:cNvPr id="6" name="Content Placeholder 5"/>
          <p:cNvSpPr>
            <a:spLocks noGrp="1"/>
          </p:cNvSpPr>
          <p:nvPr>
            <p:ph sz="quarter" idx="4"/>
          </p:nvPr>
        </p:nvSpPr>
        <p:spPr>
          <a:xfrm>
            <a:off x="4645025" y="1676400"/>
            <a:ext cx="4041775" cy="4449763"/>
          </a:xfrm>
        </p:spPr>
        <p:txBody>
          <a:bodyPr>
            <a:noAutofit/>
          </a:bodyPr>
          <a:lstStyle/>
          <a:p>
            <a:pPr>
              <a:lnSpc>
                <a:spcPct val="80000"/>
              </a:lnSpc>
              <a:buClr>
                <a:schemeClr val="tx2"/>
              </a:buClr>
              <a:buNone/>
              <a:defRPr/>
            </a:pPr>
            <a:r>
              <a:rPr lang="en-US" sz="2000" dirty="0"/>
              <a:t>13.   Keeping the house clean.</a:t>
            </a:r>
          </a:p>
          <a:p>
            <a:pPr marL="457200" indent="-457200">
              <a:lnSpc>
                <a:spcPct val="80000"/>
              </a:lnSpc>
              <a:buClr>
                <a:schemeClr val="tx2"/>
              </a:buClr>
              <a:buFont typeface="Wingdings" pitchFamily="2" charset="2"/>
              <a:buAutoNum type="arabicPeriod" startAt="14"/>
              <a:defRPr/>
            </a:pPr>
            <a:r>
              <a:rPr lang="en-US" sz="2000" dirty="0"/>
              <a:t>Helping an estranged father and </a:t>
            </a:r>
          </a:p>
          <a:p>
            <a:pPr marL="457200" indent="-457200">
              <a:lnSpc>
                <a:spcPct val="80000"/>
              </a:lnSpc>
              <a:buClr>
                <a:schemeClr val="tx2"/>
              </a:buClr>
              <a:buNone/>
              <a:defRPr/>
            </a:pPr>
            <a:r>
              <a:rPr lang="en-US" sz="2000" dirty="0"/>
              <a:t>         nine-year-old daughter resume a relationship.</a:t>
            </a:r>
          </a:p>
          <a:p>
            <a:pPr>
              <a:lnSpc>
                <a:spcPct val="80000"/>
              </a:lnSpc>
              <a:buClr>
                <a:schemeClr val="tx2"/>
              </a:buClr>
              <a:buNone/>
              <a:defRPr/>
            </a:pPr>
            <a:r>
              <a:rPr lang="en-US" sz="2000" dirty="0"/>
              <a:t>15.   Avoiding pregnancy.</a:t>
            </a:r>
          </a:p>
          <a:p>
            <a:pPr marL="457200" indent="-457200">
              <a:lnSpc>
                <a:spcPct val="80000"/>
              </a:lnSpc>
              <a:buClr>
                <a:schemeClr val="tx2"/>
              </a:buClr>
              <a:buFont typeface="Wingdings" pitchFamily="2" charset="2"/>
              <a:buAutoNum type="arabicPeriod" startAt="16"/>
              <a:defRPr/>
            </a:pPr>
            <a:r>
              <a:rPr lang="en-US" sz="2000" dirty="0"/>
              <a:t>Deciding whether to continue in treatment </a:t>
            </a:r>
          </a:p>
          <a:p>
            <a:pPr marL="457200" indent="-457200">
              <a:lnSpc>
                <a:spcPct val="80000"/>
              </a:lnSpc>
              <a:buClr>
                <a:schemeClr val="tx2"/>
              </a:buClr>
              <a:buFont typeface="Wingdings" pitchFamily="2" charset="2"/>
              <a:buAutoNum type="arabicPeriod" startAt="17"/>
              <a:defRPr/>
            </a:pPr>
            <a:r>
              <a:rPr lang="en-US" sz="2000" dirty="0"/>
              <a:t>Finding a residential treatment </a:t>
            </a:r>
          </a:p>
          <a:p>
            <a:pPr marL="457200" indent="-457200">
              <a:lnSpc>
                <a:spcPct val="80000"/>
              </a:lnSpc>
              <a:buClr>
                <a:schemeClr val="tx2"/>
              </a:buClr>
              <a:buNone/>
              <a:defRPr/>
            </a:pPr>
            <a:r>
              <a:rPr lang="en-US" sz="2000" dirty="0"/>
              <a:t>        program.</a:t>
            </a:r>
          </a:p>
          <a:p>
            <a:pPr marL="457200" indent="-457200">
              <a:lnSpc>
                <a:spcPct val="80000"/>
              </a:lnSpc>
              <a:buClr>
                <a:schemeClr val="tx2"/>
              </a:buClr>
              <a:buFont typeface="Wingdings" pitchFamily="2" charset="2"/>
              <a:buAutoNum type="arabicPeriod" startAt="18"/>
              <a:defRPr/>
            </a:pPr>
            <a:r>
              <a:rPr lang="en-US" sz="2000" dirty="0"/>
              <a:t>Maintaining passing grades in </a:t>
            </a:r>
          </a:p>
          <a:p>
            <a:pPr marL="457200" indent="-457200">
              <a:lnSpc>
                <a:spcPct val="80000"/>
              </a:lnSpc>
              <a:buClr>
                <a:schemeClr val="tx2"/>
              </a:buClr>
              <a:buNone/>
              <a:defRPr/>
            </a:pPr>
            <a:r>
              <a:rPr lang="en-US" sz="2000" dirty="0"/>
              <a:t>         college.</a:t>
            </a:r>
          </a:p>
          <a:p>
            <a:pPr>
              <a:lnSpc>
                <a:spcPct val="80000"/>
              </a:lnSpc>
              <a:buClr>
                <a:schemeClr val="tx2"/>
              </a:buClr>
              <a:buNone/>
              <a:defRPr/>
            </a:pPr>
            <a:r>
              <a:rPr lang="en-US" sz="2000" dirty="0"/>
              <a:t>19.   Handling suicidal thoughts.</a:t>
            </a:r>
          </a:p>
          <a:p>
            <a:pPr marL="457200" indent="-457200">
              <a:lnSpc>
                <a:spcPct val="80000"/>
              </a:lnSpc>
              <a:buClr>
                <a:schemeClr val="tx2"/>
              </a:buClr>
              <a:buFont typeface="Wingdings" pitchFamily="2" charset="2"/>
              <a:buAutoNum type="arabicPeriod" startAt="20"/>
              <a:defRPr/>
            </a:pPr>
            <a:r>
              <a:rPr lang="en-US" sz="2000" dirty="0"/>
              <a:t>Managing persistent auditory </a:t>
            </a:r>
          </a:p>
          <a:p>
            <a:pPr marL="457200" indent="-457200">
              <a:lnSpc>
                <a:spcPct val="80000"/>
              </a:lnSpc>
              <a:buClr>
                <a:schemeClr val="tx2"/>
              </a:buClr>
              <a:buNone/>
              <a:defRPr/>
            </a:pPr>
            <a:r>
              <a:rPr lang="en-US" sz="2000" dirty="0"/>
              <a:t>        hallucinations.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a:p>
            <a:endParaRPr lang="en-US" dirty="0"/>
          </a:p>
          <a:p>
            <a:r>
              <a:rPr lang="en-US" dirty="0"/>
              <a:t>ADDITIONAL IMPORTANT POINTS IN FAMILY EDUCATION</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Common Challenges in Family Education</a:t>
            </a:r>
          </a:p>
        </p:txBody>
      </p:sp>
      <p:sp>
        <p:nvSpPr>
          <p:cNvPr id="3" name="Content Placeholder 2"/>
          <p:cNvSpPr>
            <a:spLocks noGrp="1"/>
          </p:cNvSpPr>
          <p:nvPr>
            <p:ph idx="1"/>
          </p:nvPr>
        </p:nvSpPr>
        <p:spPr/>
        <p:txBody>
          <a:bodyPr>
            <a:normAutofit fontScale="92500" lnSpcReduction="10000"/>
          </a:bodyPr>
          <a:lstStyle/>
          <a:p>
            <a:r>
              <a:rPr lang="en-US" dirty="0"/>
              <a:t>Family ties may be eroded</a:t>
            </a:r>
          </a:p>
          <a:p>
            <a:r>
              <a:rPr lang="en-US" dirty="0"/>
              <a:t>Client may be using substances</a:t>
            </a:r>
          </a:p>
          <a:p>
            <a:r>
              <a:rPr lang="en-US" dirty="0"/>
              <a:t>Family may be using substances</a:t>
            </a:r>
          </a:p>
          <a:p>
            <a:r>
              <a:rPr lang="en-US" dirty="0"/>
              <a:t>Education level may be low</a:t>
            </a:r>
          </a:p>
          <a:p>
            <a:r>
              <a:rPr lang="en-US" dirty="0"/>
              <a:t>Stressful communication patterns may be the norm for some families</a:t>
            </a:r>
          </a:p>
          <a:p>
            <a:r>
              <a:rPr lang="en-US" dirty="0"/>
              <a:t>Legal issues for both clients and families</a:t>
            </a:r>
          </a:p>
          <a:p>
            <a:r>
              <a:rPr lang="en-US" dirty="0"/>
              <a:t>May be couples issues for parents and for clients who are in a committed relationship</a:t>
            </a:r>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a:t>NEXT STEPS</a:t>
            </a:r>
          </a:p>
        </p:txBody>
      </p:sp>
      <p:sp>
        <p:nvSpPr>
          <p:cNvPr id="3" name="Content Placeholder 2"/>
          <p:cNvSpPr>
            <a:spLocks noGrp="1"/>
          </p:cNvSpPr>
          <p:nvPr>
            <p:ph idx="1"/>
          </p:nvPr>
        </p:nvSpPr>
        <p:spPr/>
        <p:txBody>
          <a:bodyPr/>
          <a:lstStyle/>
          <a:p>
            <a:pPr marL="0" indent="0">
              <a:buClr>
                <a:schemeClr val="tx2"/>
              </a:buClr>
              <a:buNone/>
              <a:defRPr/>
            </a:pPr>
            <a:r>
              <a:rPr lang="en-US" altLang="en-US" dirty="0">
                <a:ea typeface="ＭＳ Ｐゴシック" pitchFamily="34" charset="-128"/>
              </a:rPr>
              <a:t>--BEGIN PRACTICING SKILLS YOU LEARNED DURING THIS TRAINING AS SOON AS POSSIBLE</a:t>
            </a:r>
          </a:p>
          <a:p>
            <a:pPr marL="0" indent="0">
              <a:buClr>
                <a:schemeClr val="tx2"/>
              </a:buClr>
              <a:buNone/>
              <a:defRPr/>
            </a:pPr>
            <a:endParaRPr lang="en-US" altLang="en-US" dirty="0">
              <a:ea typeface="ＭＳ Ｐゴシック" pitchFamily="34" charset="-128"/>
            </a:endParaRPr>
          </a:p>
          <a:p>
            <a:pPr>
              <a:buNone/>
            </a:pPr>
            <a:r>
              <a:rPr lang="en-US" altLang="en-US" dirty="0">
                <a:ea typeface="ＭＳ Ｐゴシック" pitchFamily="34" charset="-128"/>
              </a:rPr>
              <a:t>--PLAN TO ATTEND FAMILY CLINICIAN CONSULTATION CALLS</a:t>
            </a:r>
          </a:p>
          <a:p>
            <a:pPr>
              <a:buNone/>
            </a:pPr>
            <a:endParaRPr lang="en-US" altLang="en-US" dirty="0">
              <a:ea typeface="ＭＳ Ｐゴシック" pitchFamily="34" charset="-128"/>
            </a:endParaRP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466" name="Rectangle 2"/>
          <p:cNvSpPr>
            <a:spLocks noGrp="1" noChangeArrowheads="1"/>
          </p:cNvSpPr>
          <p:nvPr>
            <p:ph type="title"/>
          </p:nvPr>
        </p:nvSpPr>
        <p:spPr>
          <a:xfrm>
            <a:off x="381000" y="2590800"/>
            <a:ext cx="8229600" cy="1143000"/>
          </a:xfrm>
        </p:spPr>
        <p:txBody>
          <a:bodyPr rtlCol="0">
            <a:normAutofit fontScale="90000"/>
          </a:bodyPr>
          <a:lstStyle/>
          <a:p>
            <a:pPr eaLnBrk="1" fontAlgn="auto" hangingPunct="1">
              <a:spcAft>
                <a:spcPts val="0"/>
              </a:spcAft>
              <a:defRPr/>
            </a:pPr>
            <a:r>
              <a:rPr lang="en-US" dirty="0">
                <a:effectLst>
                  <a:outerShdw blurRad="38100" dist="38100" dir="2700000" algn="tl">
                    <a:srgbClr val="000000">
                      <a:alpha val="43137"/>
                    </a:srgbClr>
                  </a:outerShdw>
                </a:effectLst>
                <a:ea typeface="+mj-ea"/>
                <a:cs typeface="+mj-cs"/>
              </a:rPr>
              <a:t>      Role play and practice of Engagement Session (stage 1 of Family Education Program)</a:t>
            </a:r>
            <a:endParaRPr lang="en-US" dirty="0">
              <a:ea typeface="+mj-ea"/>
              <a:cs typeface="+mj-cs"/>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466" name="Rectangle 2"/>
          <p:cNvSpPr>
            <a:spLocks noGrp="1" noChangeArrowheads="1"/>
          </p:cNvSpPr>
          <p:nvPr>
            <p:ph type="title"/>
          </p:nvPr>
        </p:nvSpPr>
        <p:spPr>
          <a:xfrm>
            <a:off x="381000" y="2590800"/>
            <a:ext cx="8229600" cy="1143000"/>
          </a:xfrm>
        </p:spPr>
        <p:txBody>
          <a:bodyPr rtlCol="0">
            <a:normAutofit fontScale="90000"/>
          </a:bodyPr>
          <a:lstStyle/>
          <a:p>
            <a:pPr eaLnBrk="1" fontAlgn="auto" hangingPunct="1">
              <a:spcAft>
                <a:spcPts val="0"/>
              </a:spcAft>
              <a:defRPr/>
            </a:pPr>
            <a:r>
              <a:rPr lang="en-US" dirty="0">
                <a:effectLst>
                  <a:outerShdw blurRad="38100" dist="38100" dir="2700000" algn="tl">
                    <a:srgbClr val="000000">
                      <a:alpha val="43137"/>
                    </a:srgbClr>
                  </a:outerShdw>
                </a:effectLst>
                <a:ea typeface="+mj-ea"/>
                <a:cs typeface="+mj-cs"/>
              </a:rPr>
              <a:t>      Role play and practice of Orientation Session (stage 2 of Family Education Program)</a:t>
            </a:r>
            <a:endParaRPr lang="en-US" dirty="0">
              <a:ea typeface="+mj-ea"/>
              <a:cs typeface="+mj-cs"/>
            </a:endParaRPr>
          </a:p>
        </p:txBody>
      </p:sp>
    </p:spTree>
    <p:extLst>
      <p:ext uri="{BB962C8B-B14F-4D97-AF65-F5344CB8AC3E}">
        <p14:creationId xmlns:p14="http://schemas.microsoft.com/office/powerpoint/2010/main" val="393892183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a:t>Assessment/Individual Interview Of Family Members</a:t>
            </a:r>
            <a:endParaRPr lang="en-US" dirty="0"/>
          </a:p>
        </p:txBody>
      </p:sp>
      <p:sp>
        <p:nvSpPr>
          <p:cNvPr id="3" name="Content Placeholder 2"/>
          <p:cNvSpPr>
            <a:spLocks noGrp="1"/>
          </p:cNvSpPr>
          <p:nvPr>
            <p:ph idx="1"/>
          </p:nvPr>
        </p:nvSpPr>
        <p:spPr/>
        <p:txBody>
          <a:bodyPr/>
          <a:lstStyle/>
          <a:p>
            <a:pPr>
              <a:lnSpc>
                <a:spcPct val="90000"/>
              </a:lnSpc>
              <a:buClr>
                <a:schemeClr val="tx1"/>
              </a:buClr>
              <a:buNone/>
            </a:pPr>
            <a:r>
              <a:rPr lang="en-US" altLang="en-US" sz="2800" b="1" u="sng" dirty="0">
                <a:ea typeface="ＭＳ Ｐゴシック" pitchFamily="34" charset="-128"/>
              </a:rPr>
              <a:t>For Each Family Member</a:t>
            </a:r>
          </a:p>
          <a:p>
            <a:pPr>
              <a:lnSpc>
                <a:spcPct val="90000"/>
              </a:lnSpc>
              <a:buClr>
                <a:schemeClr val="tx1"/>
              </a:buClr>
            </a:pPr>
            <a:r>
              <a:rPr lang="en-US" altLang="en-US" sz="2400" dirty="0">
                <a:solidFill>
                  <a:schemeClr val="tx1"/>
                </a:solidFill>
                <a:ea typeface="ＭＳ Ｐゴシック" pitchFamily="34" charset="-128"/>
              </a:rPr>
              <a:t>What do they understand about the psychosis?</a:t>
            </a:r>
          </a:p>
          <a:p>
            <a:pPr>
              <a:lnSpc>
                <a:spcPct val="90000"/>
              </a:lnSpc>
              <a:buClr>
                <a:schemeClr val="tx1"/>
              </a:buClr>
            </a:pPr>
            <a:r>
              <a:rPr lang="en-US" altLang="en-US" sz="2400" dirty="0">
                <a:solidFill>
                  <a:schemeClr val="tx1"/>
                </a:solidFill>
                <a:ea typeface="ＭＳ Ｐゴシック" pitchFamily="34" charset="-128"/>
              </a:rPr>
              <a:t>What do they think is hurting or helping?</a:t>
            </a:r>
          </a:p>
          <a:p>
            <a:pPr>
              <a:lnSpc>
                <a:spcPct val="90000"/>
              </a:lnSpc>
              <a:buClr>
                <a:schemeClr val="tx1"/>
              </a:buClr>
            </a:pPr>
            <a:r>
              <a:rPr lang="en-US" altLang="en-US" sz="2400" dirty="0">
                <a:solidFill>
                  <a:schemeClr val="tx1"/>
                </a:solidFill>
                <a:ea typeface="ＭＳ Ｐゴシック" pitchFamily="34" charset="-128"/>
              </a:rPr>
              <a:t>What worries them ?</a:t>
            </a:r>
          </a:p>
          <a:p>
            <a:pPr>
              <a:lnSpc>
                <a:spcPct val="90000"/>
              </a:lnSpc>
              <a:buClr>
                <a:schemeClr val="tx1"/>
              </a:buClr>
            </a:pPr>
            <a:r>
              <a:rPr lang="en-US" altLang="en-US" sz="2400" dirty="0">
                <a:solidFill>
                  <a:schemeClr val="tx1"/>
                </a:solidFill>
                <a:ea typeface="ＭＳ Ｐゴシック" pitchFamily="34" charset="-128"/>
              </a:rPr>
              <a:t>Encouraged to tell their onset story as a way to 	process illness.</a:t>
            </a:r>
          </a:p>
          <a:p>
            <a:pPr>
              <a:lnSpc>
                <a:spcPct val="90000"/>
              </a:lnSpc>
              <a:buClr>
                <a:schemeClr val="tx1"/>
              </a:buClr>
              <a:buNone/>
            </a:pPr>
            <a:r>
              <a:rPr lang="en-US" altLang="en-US" sz="2800" b="1" u="sng" dirty="0">
                <a:ea typeface="ＭＳ Ｐゴシック" pitchFamily="34" charset="-128"/>
              </a:rPr>
              <a:t>For the Family as a Unit</a:t>
            </a:r>
          </a:p>
          <a:p>
            <a:pPr>
              <a:lnSpc>
                <a:spcPct val="90000"/>
              </a:lnSpc>
              <a:buClr>
                <a:schemeClr val="tx1"/>
              </a:buClr>
            </a:pPr>
            <a:r>
              <a:rPr lang="en-US" altLang="en-US" sz="2400" dirty="0">
                <a:solidFill>
                  <a:schemeClr val="tx1"/>
                </a:solidFill>
                <a:ea typeface="ＭＳ Ｐゴシック" pitchFamily="34" charset="-128"/>
              </a:rPr>
              <a:t>What are their strengths and weaknesses?</a:t>
            </a:r>
          </a:p>
          <a:p>
            <a:pPr>
              <a:lnSpc>
                <a:spcPct val="90000"/>
              </a:lnSpc>
              <a:buClr>
                <a:schemeClr val="tx1"/>
              </a:buClr>
            </a:pPr>
            <a:r>
              <a:rPr lang="en-US" altLang="en-US" sz="2400" dirty="0">
                <a:solidFill>
                  <a:schemeClr val="tx1"/>
                </a:solidFill>
                <a:ea typeface="ＭＳ Ｐゴシック" pitchFamily="34" charset="-128"/>
              </a:rPr>
              <a:t>What deficits do they have in communication skills?</a:t>
            </a:r>
          </a:p>
          <a:p>
            <a:pPr>
              <a:lnSpc>
                <a:spcPct val="90000"/>
              </a:lnSpc>
              <a:buClr>
                <a:schemeClr val="tx1"/>
              </a:buClr>
            </a:pPr>
            <a:r>
              <a:rPr lang="en-US" altLang="en-US" sz="2400" dirty="0">
                <a:solidFill>
                  <a:schemeClr val="tx1"/>
                </a:solidFill>
                <a:ea typeface="ＭＳ Ｐゴシック" pitchFamily="34" charset="-128"/>
              </a:rPr>
              <a:t>What deficits do they have in problem solving skills?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466" name="Rectangle 2"/>
          <p:cNvSpPr>
            <a:spLocks noGrp="1" noChangeArrowheads="1"/>
          </p:cNvSpPr>
          <p:nvPr>
            <p:ph type="title"/>
          </p:nvPr>
        </p:nvSpPr>
        <p:spPr>
          <a:xfrm>
            <a:off x="381000" y="2590800"/>
            <a:ext cx="8229600" cy="1143000"/>
          </a:xfrm>
        </p:spPr>
        <p:txBody>
          <a:bodyPr rtlCol="0">
            <a:normAutofit fontScale="90000"/>
          </a:bodyPr>
          <a:lstStyle/>
          <a:p>
            <a:pPr eaLnBrk="1" fontAlgn="auto" hangingPunct="1">
              <a:spcAft>
                <a:spcPts val="0"/>
              </a:spcAft>
              <a:defRPr/>
            </a:pPr>
            <a:r>
              <a:rPr lang="en-US" dirty="0">
                <a:effectLst>
                  <a:outerShdw blurRad="38100" dist="38100" dir="2700000" algn="tl">
                    <a:srgbClr val="000000">
                      <a:alpha val="43137"/>
                    </a:srgbClr>
                  </a:outerShdw>
                </a:effectLst>
                <a:ea typeface="+mj-ea"/>
                <a:cs typeface="+mj-cs"/>
              </a:rPr>
              <a:t>      Role play and practice of Individual Family Member Interview (Stage 3 of Family Education Program)</a:t>
            </a:r>
            <a:endParaRPr lang="en-US" dirty="0">
              <a:ea typeface="+mj-ea"/>
              <a:cs typeface="+mj-cs"/>
            </a:endParaRPr>
          </a:p>
        </p:txBody>
      </p:sp>
    </p:spTree>
    <p:extLst>
      <p:ext uri="{BB962C8B-B14F-4D97-AF65-F5344CB8AC3E}">
        <p14:creationId xmlns:p14="http://schemas.microsoft.com/office/powerpoint/2010/main" val="417974075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ltLang="en-US" dirty="0"/>
              <a:t>Developing a Case Formulation for Treatment Planning</a:t>
            </a:r>
            <a:endParaRPr lang="en-US" dirty="0"/>
          </a:p>
        </p:txBody>
      </p:sp>
      <p:sp>
        <p:nvSpPr>
          <p:cNvPr id="3" name="Content Placeholder 2"/>
          <p:cNvSpPr>
            <a:spLocks noGrp="1"/>
          </p:cNvSpPr>
          <p:nvPr>
            <p:ph idx="1"/>
          </p:nvPr>
        </p:nvSpPr>
        <p:spPr/>
        <p:txBody>
          <a:bodyPr>
            <a:normAutofit/>
          </a:bodyPr>
          <a:lstStyle/>
          <a:p>
            <a:pPr marL="457200" indent="-457200">
              <a:lnSpc>
                <a:spcPct val="150000"/>
              </a:lnSpc>
              <a:buClr>
                <a:schemeClr val="tx2"/>
              </a:buClr>
              <a:buFont typeface="Arial" charset="0"/>
              <a:buChar char="•"/>
              <a:defRPr/>
            </a:pPr>
            <a:r>
              <a:rPr lang="en-US" altLang="en-US" sz="2800" dirty="0">
                <a:ea typeface="ＭＳ Ｐゴシック" pitchFamily="34" charset="-128"/>
              </a:rPr>
              <a:t>What are the family’s strengths?</a:t>
            </a:r>
          </a:p>
          <a:p>
            <a:pPr marL="457200" indent="-457200">
              <a:lnSpc>
                <a:spcPct val="150000"/>
              </a:lnSpc>
              <a:buClr>
                <a:schemeClr val="tx2"/>
              </a:buClr>
              <a:buFont typeface="Arial" charset="0"/>
              <a:buChar char="•"/>
              <a:defRPr/>
            </a:pPr>
            <a:r>
              <a:rPr lang="en-US" altLang="en-US" sz="2800" dirty="0">
                <a:ea typeface="ＭＳ Ｐゴシック" pitchFamily="34" charset="-128"/>
              </a:rPr>
              <a:t>What are the family’s deficits? </a:t>
            </a:r>
          </a:p>
          <a:p>
            <a:pPr marL="457200" indent="-457200">
              <a:lnSpc>
                <a:spcPct val="150000"/>
              </a:lnSpc>
              <a:buClr>
                <a:schemeClr val="tx2"/>
              </a:buClr>
              <a:buFont typeface="Arial" charset="0"/>
              <a:buChar char="•"/>
              <a:defRPr/>
            </a:pPr>
            <a:r>
              <a:rPr lang="en-US" altLang="en-US" sz="2800" dirty="0">
                <a:ea typeface="ＭＳ Ｐゴシック" pitchFamily="34" charset="-128"/>
              </a:rPr>
              <a:t>What are your goals for the family?</a:t>
            </a:r>
          </a:p>
          <a:p>
            <a:pPr marL="457200" indent="-457200">
              <a:lnSpc>
                <a:spcPct val="150000"/>
              </a:lnSpc>
              <a:buClr>
                <a:schemeClr val="tx2"/>
              </a:buClr>
              <a:buFont typeface="Arial" charset="0"/>
              <a:buChar char="•"/>
              <a:defRPr/>
            </a:pPr>
            <a:r>
              <a:rPr lang="en-US" altLang="en-US" sz="2800" dirty="0">
                <a:ea typeface="ＭＳ Ｐゴシック" pitchFamily="34" charset="-128"/>
              </a:rPr>
              <a:t>Are there urgent issues that require attention?</a:t>
            </a:r>
          </a:p>
          <a:p>
            <a:pPr marL="457200" indent="-457200">
              <a:lnSpc>
                <a:spcPct val="150000"/>
              </a:lnSpc>
              <a:buClr>
                <a:schemeClr val="tx2"/>
              </a:buClr>
              <a:buFont typeface="Arial" charset="0"/>
              <a:buChar char="•"/>
              <a:defRPr/>
            </a:pPr>
            <a:r>
              <a:rPr lang="en-US" altLang="en-US" sz="2800" dirty="0">
                <a:ea typeface="ＭＳ Ｐゴシック" pitchFamily="34" charset="-128"/>
              </a:rPr>
              <a:t>Meeting urgent needs</a:t>
            </a:r>
          </a:p>
          <a:p>
            <a:pPr marL="457200" indent="-457200">
              <a:lnSpc>
                <a:spcPct val="150000"/>
              </a:lnSpc>
              <a:buClr>
                <a:schemeClr val="tx2"/>
              </a:buClr>
              <a:buFont typeface="Arial" charset="0"/>
              <a:buChar char="•"/>
              <a:defRPr/>
            </a:pPr>
            <a:r>
              <a:rPr lang="en-US" altLang="en-US" sz="2800" dirty="0">
                <a:ea typeface="ＭＳ Ｐゴシック" pitchFamily="34" charset="-128"/>
              </a:rPr>
              <a:t>Tailoring the education material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16259</TotalTime>
  <Words>1829</Words>
  <Application>Microsoft Office PowerPoint</Application>
  <PresentationFormat>On-screen Show (4:3)</PresentationFormat>
  <Paragraphs>277</Paragraphs>
  <Slides>44</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44</vt:i4>
      </vt:variant>
    </vt:vector>
  </HeadingPairs>
  <TitlesOfParts>
    <vt:vector size="51" baseType="lpstr">
      <vt:lpstr>MS PGothic</vt:lpstr>
      <vt:lpstr>Arial</vt:lpstr>
      <vt:lpstr>Calibri</vt:lpstr>
      <vt:lpstr>Times New Roman</vt:lpstr>
      <vt:lpstr>Wingdings</vt:lpstr>
      <vt:lpstr>ヒラギノ角ゴ Pro W3</vt:lpstr>
      <vt:lpstr>Office Theme</vt:lpstr>
      <vt:lpstr>Family Clinician Training In-Person Training Toronto November 18, 2019</vt:lpstr>
      <vt:lpstr>Agenda</vt:lpstr>
      <vt:lpstr>Agenda, cont’d</vt:lpstr>
      <vt:lpstr>Review of Pre-Training Webinar</vt:lpstr>
      <vt:lpstr>      Role play and practice of Engagement Session (stage 1 of Family Education Program)</vt:lpstr>
      <vt:lpstr>      Role play and practice of Orientation Session (stage 2 of Family Education Program)</vt:lpstr>
      <vt:lpstr>Assessment/Individual Interview Of Family Members</vt:lpstr>
      <vt:lpstr>      Role play and practice of Individual Family Member Interview (Stage 3 of Family Education Program)</vt:lpstr>
      <vt:lpstr>Developing a Case Formulation for Treatment Planning</vt:lpstr>
      <vt:lpstr>STAGE 4.  EDUCATION ABOUT PSYCHOSIS</vt:lpstr>
      <vt:lpstr>Family Education</vt:lpstr>
      <vt:lpstr>Family Education Contents</vt:lpstr>
      <vt:lpstr>Family Education Contents, cont’d</vt:lpstr>
      <vt:lpstr>PowerPoint Presentation</vt:lpstr>
      <vt:lpstr>Principles of Education Sessions</vt:lpstr>
      <vt:lpstr>Family Education—Good Clinician Practices </vt:lpstr>
      <vt:lpstr>A Bit More about Shared –Decision Making (SDM)</vt:lpstr>
      <vt:lpstr>Shared–Decision Making, cont’d</vt:lpstr>
      <vt:lpstr>Steps in SDM</vt:lpstr>
      <vt:lpstr>Content of Education about Psychosis</vt:lpstr>
      <vt:lpstr>Education Session: Role Play  &amp;  Practice  </vt:lpstr>
      <vt:lpstr>Family Education-Potential Complications</vt:lpstr>
      <vt:lpstr>Important to Always Keep in Mind the Risk Factors for Suicide</vt:lpstr>
      <vt:lpstr>Stage 5: Communication Skills Training </vt:lpstr>
      <vt:lpstr>COMMUNICATION SKILLS TRAINING</vt:lpstr>
      <vt:lpstr>Goals of Communication Skills Training</vt:lpstr>
      <vt:lpstr>Steps of Communication Skills Training with Families</vt:lpstr>
      <vt:lpstr>Steps of Communication Skills Training with Families Continued</vt:lpstr>
      <vt:lpstr>Specific Communication Skills</vt:lpstr>
      <vt:lpstr>Communication Problems That Warrant Skills Training</vt:lpstr>
      <vt:lpstr>Example of Skill:  Expressing Negative Feelings</vt:lpstr>
      <vt:lpstr>IF Time Allows, Role play and practice of Teaching a Communication Skill</vt:lpstr>
      <vt:lpstr>After Family Has Completed the Education Modules</vt:lpstr>
      <vt:lpstr>Modified Intensive Skills Training (MIST)</vt:lpstr>
      <vt:lpstr>MIST, continued</vt:lpstr>
      <vt:lpstr>STAGE 6:  MONTHLY CHECK-INs</vt:lpstr>
      <vt:lpstr>Description of Monthly Check-ins</vt:lpstr>
      <vt:lpstr>STAGE 7:  Family Consultation and problem-solving</vt:lpstr>
      <vt:lpstr>Family Consultation </vt:lpstr>
      <vt:lpstr>Step-by-Step Problem Solving</vt:lpstr>
      <vt:lpstr> Problems Clients &amp; Families Have Solved Using Problem Solving </vt:lpstr>
      <vt:lpstr>PowerPoint Presentation</vt:lpstr>
      <vt:lpstr>Common Challenges in Family Education</vt:lpstr>
      <vt:lpstr>NEXT STEPS</vt:lpstr>
    </vt:vector>
  </TitlesOfParts>
  <Company>NSLIJHS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Overview to the NAVIGATE  Program for First Episode Psychosis</dc:title>
  <dc:creator>pmarcy</dc:creator>
  <cp:lastModifiedBy>Laura Grennan</cp:lastModifiedBy>
  <cp:revision>147</cp:revision>
  <cp:lastPrinted>2019-11-14T21:24:37Z</cp:lastPrinted>
  <dcterms:created xsi:type="dcterms:W3CDTF">2017-06-18T15:03:50Z</dcterms:created>
  <dcterms:modified xsi:type="dcterms:W3CDTF">2019-11-14T21:50:48Z</dcterms:modified>
</cp:coreProperties>
</file>